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handoutMasterIdLst>
    <p:handoutMasterId r:id="rId35"/>
  </p:handoutMasterIdLst>
  <p:sldIdLst>
    <p:sldId id="333" r:id="rId2"/>
    <p:sldId id="408" r:id="rId3"/>
    <p:sldId id="409" r:id="rId4"/>
    <p:sldId id="411" r:id="rId5"/>
    <p:sldId id="412" r:id="rId6"/>
    <p:sldId id="413" r:id="rId7"/>
    <p:sldId id="410" r:id="rId8"/>
    <p:sldId id="406" r:id="rId9"/>
    <p:sldId id="421" r:id="rId10"/>
    <p:sldId id="420" r:id="rId11"/>
    <p:sldId id="352" r:id="rId12"/>
    <p:sldId id="353" r:id="rId13"/>
    <p:sldId id="414" r:id="rId14"/>
    <p:sldId id="419" r:id="rId15"/>
    <p:sldId id="346" r:id="rId16"/>
    <p:sldId id="331" r:id="rId17"/>
    <p:sldId id="335" r:id="rId18"/>
    <p:sldId id="336" r:id="rId19"/>
    <p:sldId id="391" r:id="rId20"/>
    <p:sldId id="342" r:id="rId21"/>
    <p:sldId id="429" r:id="rId22"/>
    <p:sldId id="357" r:id="rId23"/>
    <p:sldId id="428" r:id="rId24"/>
    <p:sldId id="422" r:id="rId25"/>
    <p:sldId id="396" r:id="rId26"/>
    <p:sldId id="397" r:id="rId27"/>
    <p:sldId id="398" r:id="rId28"/>
    <p:sldId id="423" r:id="rId29"/>
    <p:sldId id="425" r:id="rId30"/>
    <p:sldId id="424" r:id="rId31"/>
    <p:sldId id="426" r:id="rId32"/>
    <p:sldId id="427" r:id="rId3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3D2"/>
    <a:srgbClr val="B2B2B2"/>
    <a:srgbClr val="FF9900"/>
    <a:srgbClr val="00CC99"/>
    <a:srgbClr val="CC0099"/>
    <a:srgbClr val="0099CC"/>
    <a:srgbClr val="FF6600"/>
    <a:srgbClr val="E7F6FF"/>
    <a:srgbClr val="CCCCFF"/>
    <a:srgbClr val="EFF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1" autoAdjust="0"/>
    <p:restoredTop sz="95140" autoAdjust="0"/>
  </p:normalViewPr>
  <p:slideViewPr>
    <p:cSldViewPr>
      <p:cViewPr varScale="1">
        <p:scale>
          <a:sx n="67" d="100"/>
          <a:sy n="67" d="100"/>
        </p:scale>
        <p:origin x="154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Castillo_g\Mis%20documentos\CEESP_2016\SALARIO_MINIMO_FINAL\SALARIO%20MINIMO%20RELOADED%202.0\NOMINA_TRABAJADORES_SM.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Castillo_g\Mis%20documentos\CEESP_2016\SALARIO_MINIMO_FINAL\SALARIO%20MINIMO%20RELOADED%202.0\NOMINA_TRABAJADORES_SM.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Castillo_g\Mis%20documentos\CEESP_2016\SALARIO_MINIMO_FINAL\SALARIO%20MINIMO%20RELOADED%202.0\Participaci&#243;n%20trabajadores%20asalariados%20seg&#250;n%20rangos%20SM%202013_4Q.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977954424860305"/>
          <c:y val="4.3423202689859747E-2"/>
          <c:w val="0.85395179856559311"/>
          <c:h val="0.77033036818884526"/>
        </c:manualLayout>
      </c:layout>
      <c:areaChart>
        <c:grouping val="standard"/>
        <c:varyColors val="0"/>
        <c:ser>
          <c:idx val="1"/>
          <c:order val="1"/>
          <c:tx>
            <c:strRef>
              <c:f>'HISTORICO 64-2015'!$L$36</c:f>
              <c:strCache>
                <c:ptCount val="1"/>
                <c:pt idx="0">
                  <c:v>REAL (base Dic 2008 = 100)</c:v>
                </c:pt>
              </c:strCache>
            </c:strRef>
          </c:tx>
          <c:spPr>
            <a:solidFill>
              <a:schemeClr val="bg1">
                <a:lumMod val="85000"/>
              </a:schemeClr>
            </a:solidFill>
          </c:spP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'HISTORICO 64-2015'!$I$37:$I$45</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'HISTORICO 64-2015'!$L$37:$L$45</c:f>
              <c:numCache>
                <c:formatCode>0.0</c:formatCode>
                <c:ptCount val="9"/>
                <c:pt idx="0">
                  <c:v>52.070957280749042</c:v>
                </c:pt>
                <c:pt idx="1">
                  <c:v>50.84</c:v>
                </c:pt>
                <c:pt idx="2">
                  <c:v>51.354816191596747</c:v>
                </c:pt>
                <c:pt idx="3">
                  <c:v>51.575653661875052</c:v>
                </c:pt>
                <c:pt idx="4">
                  <c:v>51.718426573594144</c:v>
                </c:pt>
                <c:pt idx="5">
                  <c:v>52.053072083775305</c:v>
                </c:pt>
                <c:pt idx="6">
                  <c:v>52.21296704854386</c:v>
                </c:pt>
                <c:pt idx="7">
                  <c:v>52.121290218757231</c:v>
                </c:pt>
                <c:pt idx="8">
                  <c:v>53.881123680462217</c:v>
                </c:pt>
              </c:numCache>
            </c:numRef>
          </c:val>
        </c:ser>
        <c:dLbls>
          <c:showLegendKey val="0"/>
          <c:showVal val="0"/>
          <c:showCatName val="0"/>
          <c:showSerName val="0"/>
          <c:showPercent val="0"/>
          <c:showBubbleSize val="0"/>
        </c:dLbls>
        <c:axId val="-233008720"/>
        <c:axId val="-233015792"/>
      </c:areaChart>
      <c:lineChart>
        <c:grouping val="standard"/>
        <c:varyColors val="0"/>
        <c:ser>
          <c:idx val="0"/>
          <c:order val="0"/>
          <c:tx>
            <c:strRef>
              <c:f>'HISTORICO 64-2015'!$K$36</c:f>
              <c:strCache>
                <c:ptCount val="1"/>
                <c:pt idx="0">
                  <c:v>NOMINAL</c:v>
                </c:pt>
              </c:strCache>
            </c:strRef>
          </c:tx>
          <c:spPr>
            <a:ln w="50800">
              <a:solidFill>
                <a:srgbClr val="00B050"/>
              </a:solidFill>
            </a:ln>
          </c:spPr>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'HISTORICO 64-2015'!$I$37:$I$45</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'HISTORICO 64-2015'!$K$37:$K$45</c:f>
              <c:numCache>
                <c:formatCode>0.0</c:formatCode>
                <c:ptCount val="9"/>
                <c:pt idx="0">
                  <c:v>48.879999999999995</c:v>
                </c:pt>
                <c:pt idx="1">
                  <c:v>50.839999999999996</c:v>
                </c:pt>
                <c:pt idx="2">
                  <c:v>53.190000000000012</c:v>
                </c:pt>
                <c:pt idx="3">
                  <c:v>55.77</c:v>
                </c:pt>
                <c:pt idx="4">
                  <c:v>58.06</c:v>
                </c:pt>
                <c:pt idx="5">
                  <c:v>60.520833333333336</c:v>
                </c:pt>
                <c:pt idx="6">
                  <c:v>63.119250000000001</c:v>
                </c:pt>
                <c:pt idx="7">
                  <c:v>65.58</c:v>
                </c:pt>
                <c:pt idx="8">
                  <c:v>69.238824645375189</c:v>
                </c:pt>
              </c:numCache>
            </c:numRef>
          </c:val>
          <c:smooth val="0"/>
        </c:ser>
        <c:dLbls>
          <c:showLegendKey val="0"/>
          <c:showVal val="0"/>
          <c:showCatName val="0"/>
          <c:showSerName val="0"/>
          <c:showPercent val="0"/>
          <c:showBubbleSize val="0"/>
        </c:dLbls>
        <c:marker val="1"/>
        <c:smooth val="0"/>
        <c:axId val="-233008720"/>
        <c:axId val="-233015792"/>
      </c:lineChart>
      <c:catAx>
        <c:axId val="-233008720"/>
        <c:scaling>
          <c:orientation val="minMax"/>
        </c:scaling>
        <c:delete val="0"/>
        <c:axPos val="b"/>
        <c:numFmt formatCode="General" sourceLinked="1"/>
        <c:majorTickMark val="out"/>
        <c:minorTickMark val="none"/>
        <c:tickLblPos val="nextTo"/>
        <c:crossAx val="-233015792"/>
        <c:crosses val="autoZero"/>
        <c:auto val="1"/>
        <c:lblAlgn val="ctr"/>
        <c:lblOffset val="100"/>
        <c:noMultiLvlLbl val="0"/>
      </c:catAx>
      <c:valAx>
        <c:axId val="-233015792"/>
        <c:scaling>
          <c:orientation val="minMax"/>
          <c:min val="45"/>
        </c:scaling>
        <c:delete val="0"/>
        <c:axPos val="l"/>
        <c:title>
          <c:tx>
            <c:rich>
              <a:bodyPr rot="-5400000" vert="horz"/>
              <a:lstStyle/>
              <a:p>
                <a:pPr>
                  <a:defRPr/>
                </a:pPr>
                <a:r>
                  <a:rPr lang="es-MX"/>
                  <a:t>$ por día</a:t>
                </a:r>
              </a:p>
            </c:rich>
          </c:tx>
          <c:overlay val="0"/>
        </c:title>
        <c:numFmt formatCode="0" sourceLinked="0"/>
        <c:majorTickMark val="out"/>
        <c:minorTickMark val="none"/>
        <c:tickLblPos val="nextTo"/>
        <c:crossAx val="-233008720"/>
        <c:crosses val="autoZero"/>
        <c:crossBetween val="between"/>
      </c:valAx>
    </c:plotArea>
    <c:legend>
      <c:legendPos val="b"/>
      <c:overlay val="0"/>
    </c:legend>
    <c:plotVisOnly val="1"/>
    <c:dispBlanksAs val="gap"/>
    <c:showDLblsOverMax val="0"/>
  </c:chart>
  <c:txPr>
    <a:bodyPr/>
    <a:lstStyle/>
    <a:p>
      <a:pPr>
        <a:defRPr sz="1200">
          <a:latin typeface="Cambria" pitchFamily="18" charset="0"/>
        </a:defRPr>
      </a:pPr>
      <a:endParaRPr lang="es-MX"/>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'HISTORICO 64-2015'!$M$36</c:f>
              <c:strCache>
                <c:ptCount val="1"/>
                <c:pt idx="0">
                  <c:v>NOMINAL</c:v>
                </c:pt>
              </c:strCache>
            </c:strRef>
          </c:tx>
          <c:spPr>
            <a:solidFill>
              <a:schemeClr val="bg1">
                <a:lumMod val="85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'HISTORICO 64-2015'!$I$38:$I$45</c:f>
              <c:numCache>
                <c:formatCode>General</c:formatCode>
                <c:ptCount val="8"/>
                <c:pt idx="0">
                  <c:v>2008</c:v>
                </c:pt>
                <c:pt idx="1">
                  <c:v>2009</c:v>
                </c:pt>
                <c:pt idx="2">
                  <c:v>2010</c:v>
                </c:pt>
                <c:pt idx="3">
                  <c:v>2011</c:v>
                </c:pt>
                <c:pt idx="4">
                  <c:v>2012</c:v>
                </c:pt>
                <c:pt idx="5">
                  <c:v>2013</c:v>
                </c:pt>
                <c:pt idx="6">
                  <c:v>2014</c:v>
                </c:pt>
                <c:pt idx="7">
                  <c:v>2015</c:v>
                </c:pt>
              </c:numCache>
            </c:numRef>
          </c:cat>
          <c:val>
            <c:numRef>
              <c:f>'HISTORICO 64-2015'!$M$38:$M$45</c:f>
              <c:numCache>
                <c:formatCode>0.0</c:formatCode>
                <c:ptCount val="8"/>
                <c:pt idx="0">
                  <c:v>4.0098199672667665</c:v>
                </c:pt>
                <c:pt idx="1">
                  <c:v>4.6223446105428705</c:v>
                </c:pt>
                <c:pt idx="2">
                  <c:v>4.8505358150028295</c:v>
                </c:pt>
                <c:pt idx="3">
                  <c:v>4.1061502599963999</c:v>
                </c:pt>
                <c:pt idx="4">
                  <c:v>4.2384315076357817</c:v>
                </c:pt>
                <c:pt idx="5">
                  <c:v>4.293425129087769</c:v>
                </c:pt>
                <c:pt idx="6">
                  <c:v>3.8985729393172543</c:v>
                </c:pt>
                <c:pt idx="7">
                  <c:v>5.5791775623284385</c:v>
                </c:pt>
              </c:numCache>
            </c:numRef>
          </c:val>
        </c:ser>
        <c:ser>
          <c:idx val="1"/>
          <c:order val="1"/>
          <c:tx>
            <c:strRef>
              <c:f>'HISTORICO 64-2015'!$N$36</c:f>
              <c:strCache>
                <c:ptCount val="1"/>
                <c:pt idx="0">
                  <c:v>REAL (base Dic 2008 = 100)</c:v>
                </c:pt>
              </c:strCache>
            </c:strRef>
          </c:tx>
          <c:spPr>
            <a:solidFill>
              <a:srgbClr val="ABD5FF"/>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'HISTORICO 64-2015'!$I$38:$I$45</c:f>
              <c:numCache>
                <c:formatCode>General</c:formatCode>
                <c:ptCount val="8"/>
                <c:pt idx="0">
                  <c:v>2008</c:v>
                </c:pt>
                <c:pt idx="1">
                  <c:v>2009</c:v>
                </c:pt>
                <c:pt idx="2">
                  <c:v>2010</c:v>
                </c:pt>
                <c:pt idx="3">
                  <c:v>2011</c:v>
                </c:pt>
                <c:pt idx="4">
                  <c:v>2012</c:v>
                </c:pt>
                <c:pt idx="5">
                  <c:v>2013</c:v>
                </c:pt>
                <c:pt idx="6">
                  <c:v>2014</c:v>
                </c:pt>
                <c:pt idx="7">
                  <c:v>2015</c:v>
                </c:pt>
              </c:numCache>
            </c:numRef>
          </c:cat>
          <c:val>
            <c:numRef>
              <c:f>'HISTORICO 64-2015'!$N$38:$N$45</c:f>
              <c:numCache>
                <c:formatCode>0.0</c:formatCode>
                <c:ptCount val="8"/>
                <c:pt idx="0">
                  <c:v>-2.3639997131455175</c:v>
                </c:pt>
                <c:pt idx="1">
                  <c:v>1.0126203611266815</c:v>
                </c:pt>
                <c:pt idx="2">
                  <c:v>0.43002290078171285</c:v>
                </c:pt>
                <c:pt idx="3">
                  <c:v>0.27682230196270996</c:v>
                </c:pt>
                <c:pt idx="4">
                  <c:v>0.64705276697649694</c:v>
                </c:pt>
                <c:pt idx="5">
                  <c:v>0.30717680699268246</c:v>
                </c:pt>
                <c:pt idx="6">
                  <c:v>-0.17558249409843651</c:v>
                </c:pt>
                <c:pt idx="7">
                  <c:v>3.3764196057290499</c:v>
                </c:pt>
              </c:numCache>
            </c:numRef>
          </c:val>
        </c:ser>
        <c:dLbls>
          <c:showLegendKey val="0"/>
          <c:showVal val="0"/>
          <c:showCatName val="0"/>
          <c:showSerName val="0"/>
          <c:showPercent val="0"/>
          <c:showBubbleSize val="0"/>
        </c:dLbls>
        <c:gapWidth val="35"/>
        <c:axId val="-229076848"/>
        <c:axId val="-229076304"/>
      </c:barChart>
      <c:catAx>
        <c:axId val="-229076848"/>
        <c:scaling>
          <c:orientation val="minMax"/>
        </c:scaling>
        <c:delete val="0"/>
        <c:axPos val="b"/>
        <c:numFmt formatCode="General" sourceLinked="1"/>
        <c:majorTickMark val="out"/>
        <c:minorTickMark val="none"/>
        <c:tickLblPos val="low"/>
        <c:crossAx val="-229076304"/>
        <c:crosses val="autoZero"/>
        <c:auto val="1"/>
        <c:lblAlgn val="ctr"/>
        <c:lblOffset val="100"/>
        <c:noMultiLvlLbl val="0"/>
      </c:catAx>
      <c:valAx>
        <c:axId val="-229076304"/>
        <c:scaling>
          <c:orientation val="minMax"/>
        </c:scaling>
        <c:delete val="0"/>
        <c:axPos val="l"/>
        <c:title>
          <c:tx>
            <c:rich>
              <a:bodyPr rot="-5400000" vert="horz"/>
              <a:lstStyle/>
              <a:p>
                <a:pPr>
                  <a:defRPr/>
                </a:pPr>
                <a:r>
                  <a:rPr lang="es-MX"/>
                  <a:t>(Porcentaje)</a:t>
                </a:r>
              </a:p>
            </c:rich>
          </c:tx>
          <c:overlay val="0"/>
        </c:title>
        <c:numFmt formatCode="0.0" sourceLinked="1"/>
        <c:majorTickMark val="out"/>
        <c:minorTickMark val="none"/>
        <c:tickLblPos val="nextTo"/>
        <c:crossAx val="-229076848"/>
        <c:crosses val="autoZero"/>
        <c:crossBetween val="between"/>
      </c:valAx>
    </c:plotArea>
    <c:legend>
      <c:legendPos val="b"/>
      <c:overlay val="0"/>
      <c:txPr>
        <a:bodyPr/>
        <a:lstStyle/>
        <a:p>
          <a:pPr>
            <a:defRPr sz="1400"/>
          </a:pPr>
          <a:endParaRPr lang="es-MX"/>
        </a:p>
      </c:txPr>
    </c:legend>
    <c:plotVisOnly val="1"/>
    <c:dispBlanksAs val="gap"/>
    <c:showDLblsOverMax val="0"/>
  </c:chart>
  <c:txPr>
    <a:bodyPr/>
    <a:lstStyle/>
    <a:p>
      <a:pPr>
        <a:defRPr sz="1200">
          <a:latin typeface="Cambria" pitchFamily="18" charset="0"/>
        </a:defRPr>
      </a:pPr>
      <a:endParaRPr lang="es-MX"/>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425011546008383E-2"/>
          <c:y val="4.5736339240398487E-2"/>
          <c:w val="0.91514728391060318"/>
          <c:h val="0.84141402947741706"/>
        </c:manualLayout>
      </c:layout>
      <c:barChart>
        <c:barDir val="col"/>
        <c:grouping val="stacked"/>
        <c:varyColors val="0"/>
        <c:ser>
          <c:idx val="0"/>
          <c:order val="0"/>
          <c:tx>
            <c:strRef>
              <c:f>Hoja1!$AF$4</c:f>
              <c:strCache>
                <c:ptCount val="1"/>
                <c:pt idx="0">
                  <c:v>Trabajadores con hasta 1SM</c:v>
                </c:pt>
              </c:strCache>
            </c:strRef>
          </c:tx>
          <c:spPr>
            <a:solidFill>
              <a:srgbClr val="FF9900"/>
            </a:solidFill>
          </c:spPr>
          <c:invertIfNegative val="0"/>
          <c:cat>
            <c:numRef>
              <c:f>Hoja1!$AE$5:$AE$89</c:f>
              <c:numCache>
                <c:formatCode>General</c:formatCode>
                <c:ptCount val="85"/>
                <c:pt idx="0">
                  <c:v>533</c:v>
                </c:pt>
                <c:pt idx="1">
                  <c:v>339</c:v>
                </c:pt>
                <c:pt idx="2">
                  <c:v>315</c:v>
                </c:pt>
                <c:pt idx="3">
                  <c:v>239</c:v>
                </c:pt>
                <c:pt idx="4">
                  <c:v>321</c:v>
                </c:pt>
                <c:pt idx="5">
                  <c:v>314</c:v>
                </c:pt>
                <c:pt idx="6">
                  <c:v>512</c:v>
                </c:pt>
                <c:pt idx="7">
                  <c:v>338</c:v>
                </c:pt>
                <c:pt idx="8">
                  <c:v>625</c:v>
                </c:pt>
                <c:pt idx="9">
                  <c:v>322</c:v>
                </c:pt>
                <c:pt idx="10">
                  <c:v>337</c:v>
                </c:pt>
                <c:pt idx="11">
                  <c:v>462</c:v>
                </c:pt>
                <c:pt idx="12">
                  <c:v>465</c:v>
                </c:pt>
                <c:pt idx="13">
                  <c:v>561</c:v>
                </c:pt>
                <c:pt idx="14">
                  <c:v>463</c:v>
                </c:pt>
                <c:pt idx="15">
                  <c:v>562</c:v>
                </c:pt>
                <c:pt idx="16">
                  <c:v>722</c:v>
                </c:pt>
                <c:pt idx="17">
                  <c:v>464</c:v>
                </c:pt>
                <c:pt idx="18">
                  <c:v>334</c:v>
                </c:pt>
                <c:pt idx="19">
                  <c:v>461</c:v>
                </c:pt>
                <c:pt idx="20">
                  <c:v>335</c:v>
                </c:pt>
                <c:pt idx="21">
                  <c:v>721</c:v>
                </c:pt>
                <c:pt idx="22">
                  <c:v>336</c:v>
                </c:pt>
                <c:pt idx="23">
                  <c:v>313</c:v>
                </c:pt>
                <c:pt idx="24">
                  <c:v>324</c:v>
                </c:pt>
                <c:pt idx="25">
                  <c:v>711</c:v>
                </c:pt>
                <c:pt idx="26">
                  <c:v>493</c:v>
                </c:pt>
                <c:pt idx="27">
                  <c:v>812</c:v>
                </c:pt>
                <c:pt idx="28">
                  <c:v>316</c:v>
                </c:pt>
                <c:pt idx="29">
                  <c:v>326</c:v>
                </c:pt>
                <c:pt idx="30">
                  <c:v>713</c:v>
                </c:pt>
                <c:pt idx="31">
                  <c:v>467</c:v>
                </c:pt>
                <c:pt idx="32">
                  <c:v>311</c:v>
                </c:pt>
                <c:pt idx="33">
                  <c:v>327</c:v>
                </c:pt>
                <c:pt idx="34">
                  <c:v>468</c:v>
                </c:pt>
                <c:pt idx="35">
                  <c:v>433</c:v>
                </c:pt>
                <c:pt idx="36">
                  <c:v>492</c:v>
                </c:pt>
                <c:pt idx="37">
                  <c:v>332</c:v>
                </c:pt>
                <c:pt idx="38">
                  <c:v>712</c:v>
                </c:pt>
                <c:pt idx="39">
                  <c:v>431</c:v>
                </c:pt>
                <c:pt idx="40">
                  <c:v>436</c:v>
                </c:pt>
                <c:pt idx="41">
                  <c:v>432</c:v>
                </c:pt>
                <c:pt idx="42">
                  <c:v>333</c:v>
                </c:pt>
                <c:pt idx="43">
                  <c:v>323</c:v>
                </c:pt>
                <c:pt idx="44">
                  <c:v>531</c:v>
                </c:pt>
                <c:pt idx="45">
                  <c:v>312</c:v>
                </c:pt>
                <c:pt idx="46">
                  <c:v>437</c:v>
                </c:pt>
                <c:pt idx="47">
                  <c:v>532</c:v>
                </c:pt>
                <c:pt idx="48">
                  <c:v>466</c:v>
                </c:pt>
                <c:pt idx="49">
                  <c:v>487</c:v>
                </c:pt>
                <c:pt idx="50">
                  <c:v>811</c:v>
                </c:pt>
                <c:pt idx="51">
                  <c:v>621</c:v>
                </c:pt>
                <c:pt idx="52">
                  <c:v>434</c:v>
                </c:pt>
                <c:pt idx="53">
                  <c:v>325</c:v>
                </c:pt>
                <c:pt idx="54">
                  <c:v>485</c:v>
                </c:pt>
                <c:pt idx="55">
                  <c:v>238</c:v>
                </c:pt>
                <c:pt idx="56">
                  <c:v>615</c:v>
                </c:pt>
                <c:pt idx="57">
                  <c:v>614</c:v>
                </c:pt>
                <c:pt idx="58">
                  <c:v>511</c:v>
                </c:pt>
                <c:pt idx="59">
                  <c:v>469</c:v>
                </c:pt>
                <c:pt idx="60">
                  <c:v>221</c:v>
                </c:pt>
                <c:pt idx="61">
                  <c:v>236</c:v>
                </c:pt>
                <c:pt idx="62">
                  <c:v>488</c:v>
                </c:pt>
                <c:pt idx="63">
                  <c:v>483</c:v>
                </c:pt>
                <c:pt idx="64">
                  <c:v>515</c:v>
                </c:pt>
                <c:pt idx="65">
                  <c:v>482</c:v>
                </c:pt>
                <c:pt idx="66">
                  <c:v>435</c:v>
                </c:pt>
                <c:pt idx="67">
                  <c:v>331</c:v>
                </c:pt>
                <c:pt idx="68">
                  <c:v>222</c:v>
                </c:pt>
                <c:pt idx="69">
                  <c:v>237</c:v>
                </c:pt>
                <c:pt idx="70">
                  <c:v>484</c:v>
                </c:pt>
                <c:pt idx="71">
                  <c:v>517</c:v>
                </c:pt>
                <c:pt idx="72">
                  <c:v>541</c:v>
                </c:pt>
                <c:pt idx="73">
                  <c:v>212</c:v>
                </c:pt>
                <c:pt idx="74">
                  <c:v>522</c:v>
                </c:pt>
                <c:pt idx="75">
                  <c:v>523</c:v>
                </c:pt>
                <c:pt idx="76">
                  <c:v>518</c:v>
                </c:pt>
                <c:pt idx="77">
                  <c:v>524</c:v>
                </c:pt>
                <c:pt idx="78">
                  <c:v>213</c:v>
                </c:pt>
                <c:pt idx="79">
                  <c:v>551</c:v>
                </c:pt>
                <c:pt idx="80">
                  <c:v>481</c:v>
                </c:pt>
                <c:pt idx="81">
                  <c:v>519</c:v>
                </c:pt>
                <c:pt idx="82">
                  <c:v>439</c:v>
                </c:pt>
                <c:pt idx="83">
                  <c:v>486</c:v>
                </c:pt>
                <c:pt idx="84">
                  <c:v>624</c:v>
                </c:pt>
              </c:numCache>
            </c:numRef>
          </c:cat>
          <c:val>
            <c:numRef>
              <c:f>Hoja1!$AF$5:$AF$89</c:f>
              <c:numCache>
                <c:formatCode>#,##0.0</c:formatCode>
                <c:ptCount val="85"/>
                <c:pt idx="0">
                  <c:v>0</c:v>
                </c:pt>
                <c:pt idx="1">
                  <c:v>0</c:v>
                </c:pt>
                <c:pt idx="2">
                  <c:v>1.8629200023185868</c:v>
                </c:pt>
                <c:pt idx="3">
                  <c:v>0</c:v>
                </c:pt>
                <c:pt idx="4">
                  <c:v>1.6573991995057353</c:v>
                </c:pt>
                <c:pt idx="5">
                  <c:v>0.76286271296584074</c:v>
                </c:pt>
                <c:pt idx="6">
                  <c:v>6.7210505372065255</c:v>
                </c:pt>
                <c:pt idx="7">
                  <c:v>1.4348289479358538</c:v>
                </c:pt>
                <c:pt idx="8">
                  <c:v>7.2446683099346521</c:v>
                </c:pt>
                <c:pt idx="9">
                  <c:v>2.2905843672086856</c:v>
                </c:pt>
                <c:pt idx="10">
                  <c:v>0.34903057215430588</c:v>
                </c:pt>
                <c:pt idx="11">
                  <c:v>2.0982467632673782</c:v>
                </c:pt>
                <c:pt idx="12">
                  <c:v>1.8087286025864158</c:v>
                </c:pt>
                <c:pt idx="13">
                  <c:v>3.9828170002982031</c:v>
                </c:pt>
                <c:pt idx="14">
                  <c:v>5.3516796181851563</c:v>
                </c:pt>
                <c:pt idx="15">
                  <c:v>0.36037175191250093</c:v>
                </c:pt>
                <c:pt idx="16">
                  <c:v>6.3768654957281825</c:v>
                </c:pt>
                <c:pt idx="17">
                  <c:v>1.6521222174107699</c:v>
                </c:pt>
                <c:pt idx="18">
                  <c:v>0.28311143518143439</c:v>
                </c:pt>
                <c:pt idx="19">
                  <c:v>4.8694917152953874</c:v>
                </c:pt>
                <c:pt idx="20">
                  <c:v>0</c:v>
                </c:pt>
                <c:pt idx="21">
                  <c:v>4.3730261811030502</c:v>
                </c:pt>
                <c:pt idx="22">
                  <c:v>1.4089816152743351</c:v>
                </c:pt>
                <c:pt idx="23">
                  <c:v>0.96218916491331652</c:v>
                </c:pt>
                <c:pt idx="24">
                  <c:v>0</c:v>
                </c:pt>
                <c:pt idx="25">
                  <c:v>7.6556002454154806</c:v>
                </c:pt>
                <c:pt idx="26">
                  <c:v>0</c:v>
                </c:pt>
                <c:pt idx="27">
                  <c:v>4.5290607808267014</c:v>
                </c:pt>
                <c:pt idx="28">
                  <c:v>1.2894236468749696</c:v>
                </c:pt>
                <c:pt idx="29">
                  <c:v>1.598618205872625</c:v>
                </c:pt>
                <c:pt idx="30">
                  <c:v>3.3007682822725992</c:v>
                </c:pt>
                <c:pt idx="31">
                  <c:v>1.2695357521552675</c:v>
                </c:pt>
                <c:pt idx="32">
                  <c:v>1.9292824377820741</c:v>
                </c:pt>
                <c:pt idx="33">
                  <c:v>1.1421549410452096</c:v>
                </c:pt>
                <c:pt idx="34">
                  <c:v>2.7465943651531082</c:v>
                </c:pt>
                <c:pt idx="35">
                  <c:v>0.79656862745098034</c:v>
                </c:pt>
                <c:pt idx="36">
                  <c:v>0.25077445050892355</c:v>
                </c:pt>
                <c:pt idx="37">
                  <c:v>2.1593104044742977</c:v>
                </c:pt>
                <c:pt idx="38">
                  <c:v>0</c:v>
                </c:pt>
                <c:pt idx="39">
                  <c:v>0.85851242404898687</c:v>
                </c:pt>
                <c:pt idx="40">
                  <c:v>0.7175014068655059</c:v>
                </c:pt>
                <c:pt idx="41">
                  <c:v>4.0907608442435821</c:v>
                </c:pt>
                <c:pt idx="42">
                  <c:v>3.7050857130314552</c:v>
                </c:pt>
                <c:pt idx="43">
                  <c:v>0</c:v>
                </c:pt>
                <c:pt idx="44">
                  <c:v>6.2397343426408733</c:v>
                </c:pt>
                <c:pt idx="45">
                  <c:v>2.2899131433318272</c:v>
                </c:pt>
                <c:pt idx="46">
                  <c:v>0</c:v>
                </c:pt>
                <c:pt idx="47">
                  <c:v>2.9151943462897552</c:v>
                </c:pt>
                <c:pt idx="48">
                  <c:v>1.9956749748946641</c:v>
                </c:pt>
                <c:pt idx="49">
                  <c:v>4.4722361180590324</c:v>
                </c:pt>
                <c:pt idx="50">
                  <c:v>2.3862214590855633</c:v>
                </c:pt>
                <c:pt idx="51">
                  <c:v>7.3560525257470575</c:v>
                </c:pt>
                <c:pt idx="52">
                  <c:v>0.99369433471550894</c:v>
                </c:pt>
                <c:pt idx="53">
                  <c:v>1.7295914344043228</c:v>
                </c:pt>
                <c:pt idx="54">
                  <c:v>2.2011385199240991</c:v>
                </c:pt>
                <c:pt idx="55">
                  <c:v>1.3352751103627181</c:v>
                </c:pt>
                <c:pt idx="56">
                  <c:v>0</c:v>
                </c:pt>
                <c:pt idx="57">
                  <c:v>10.703453413505029</c:v>
                </c:pt>
                <c:pt idx="58">
                  <c:v>2.1513098323289732</c:v>
                </c:pt>
                <c:pt idx="59">
                  <c:v>0.70334656834940468</c:v>
                </c:pt>
                <c:pt idx="60">
                  <c:v>0</c:v>
                </c:pt>
                <c:pt idx="61">
                  <c:v>0.87385993432177556</c:v>
                </c:pt>
                <c:pt idx="62">
                  <c:v>1.7141720490498942</c:v>
                </c:pt>
                <c:pt idx="63">
                  <c:v>0</c:v>
                </c:pt>
                <c:pt idx="64">
                  <c:v>0.5014350278758285</c:v>
                </c:pt>
                <c:pt idx="65">
                  <c:v>0</c:v>
                </c:pt>
                <c:pt idx="66">
                  <c:v>1.0120450379680561</c:v>
                </c:pt>
                <c:pt idx="67">
                  <c:v>1.1499084276578497</c:v>
                </c:pt>
                <c:pt idx="68">
                  <c:v>0</c:v>
                </c:pt>
                <c:pt idx="69">
                  <c:v>1.8517255490383304</c:v>
                </c:pt>
                <c:pt idx="70">
                  <c:v>0.6837120561879878</c:v>
                </c:pt>
                <c:pt idx="71">
                  <c:v>1.5871728863032861</c:v>
                </c:pt>
                <c:pt idx="72">
                  <c:v>2.1914152505760391</c:v>
                </c:pt>
                <c:pt idx="73">
                  <c:v>0.97071874251428814</c:v>
                </c:pt>
                <c:pt idx="74">
                  <c:v>1.1233838786911421</c:v>
                </c:pt>
                <c:pt idx="75">
                  <c:v>0</c:v>
                </c:pt>
                <c:pt idx="76">
                  <c:v>12.5</c:v>
                </c:pt>
                <c:pt idx="77">
                  <c:v>0.12411961667243966</c:v>
                </c:pt>
                <c:pt idx="78">
                  <c:v>3.3296155360188804</c:v>
                </c:pt>
                <c:pt idx="79">
                  <c:v>0</c:v>
                </c:pt>
                <c:pt idx="80">
                  <c:v>0</c:v>
                </c:pt>
                <c:pt idx="81">
                  <c:v>0</c:v>
                </c:pt>
                <c:pt idx="82">
                  <c:v>4.6611570247933889</c:v>
                </c:pt>
                <c:pt idx="83">
                  <c:v>0</c:v>
                </c:pt>
                <c:pt idx="84">
                  <c:v>0</c:v>
                </c:pt>
              </c:numCache>
            </c:numRef>
          </c:val>
        </c:ser>
        <c:ser>
          <c:idx val="1"/>
          <c:order val="1"/>
          <c:tx>
            <c:strRef>
              <c:f>Hoja1!$AG$4</c:f>
              <c:strCache>
                <c:ptCount val="1"/>
                <c:pt idx="0">
                  <c:v>Trabajadores con más de 1 y hasta 2SM</c:v>
                </c:pt>
              </c:strCache>
            </c:strRef>
          </c:tx>
          <c:spPr>
            <a:solidFill>
              <a:srgbClr val="00B0F0"/>
            </a:solidFill>
          </c:spPr>
          <c:invertIfNegative val="0"/>
          <c:cat>
            <c:numRef>
              <c:f>Hoja1!$AE$5:$AE$89</c:f>
              <c:numCache>
                <c:formatCode>General</c:formatCode>
                <c:ptCount val="85"/>
                <c:pt idx="0">
                  <c:v>533</c:v>
                </c:pt>
                <c:pt idx="1">
                  <c:v>339</c:v>
                </c:pt>
                <c:pt idx="2">
                  <c:v>315</c:v>
                </c:pt>
                <c:pt idx="3">
                  <c:v>239</c:v>
                </c:pt>
                <c:pt idx="4">
                  <c:v>321</c:v>
                </c:pt>
                <c:pt idx="5">
                  <c:v>314</c:v>
                </c:pt>
                <c:pt idx="6">
                  <c:v>512</c:v>
                </c:pt>
                <c:pt idx="7">
                  <c:v>338</c:v>
                </c:pt>
                <c:pt idx="8">
                  <c:v>625</c:v>
                </c:pt>
                <c:pt idx="9">
                  <c:v>322</c:v>
                </c:pt>
                <c:pt idx="10">
                  <c:v>337</c:v>
                </c:pt>
                <c:pt idx="11">
                  <c:v>462</c:v>
                </c:pt>
                <c:pt idx="12">
                  <c:v>465</c:v>
                </c:pt>
                <c:pt idx="13">
                  <c:v>561</c:v>
                </c:pt>
                <c:pt idx="14">
                  <c:v>463</c:v>
                </c:pt>
                <c:pt idx="15">
                  <c:v>562</c:v>
                </c:pt>
                <c:pt idx="16">
                  <c:v>722</c:v>
                </c:pt>
                <c:pt idx="17">
                  <c:v>464</c:v>
                </c:pt>
                <c:pt idx="18">
                  <c:v>334</c:v>
                </c:pt>
                <c:pt idx="19">
                  <c:v>461</c:v>
                </c:pt>
                <c:pt idx="20">
                  <c:v>335</c:v>
                </c:pt>
                <c:pt idx="21">
                  <c:v>721</c:v>
                </c:pt>
                <c:pt idx="22">
                  <c:v>336</c:v>
                </c:pt>
                <c:pt idx="23">
                  <c:v>313</c:v>
                </c:pt>
                <c:pt idx="24">
                  <c:v>324</c:v>
                </c:pt>
                <c:pt idx="25">
                  <c:v>711</c:v>
                </c:pt>
                <c:pt idx="26">
                  <c:v>493</c:v>
                </c:pt>
                <c:pt idx="27">
                  <c:v>812</c:v>
                </c:pt>
                <c:pt idx="28">
                  <c:v>316</c:v>
                </c:pt>
                <c:pt idx="29">
                  <c:v>326</c:v>
                </c:pt>
                <c:pt idx="30">
                  <c:v>713</c:v>
                </c:pt>
                <c:pt idx="31">
                  <c:v>467</c:v>
                </c:pt>
                <c:pt idx="32">
                  <c:v>311</c:v>
                </c:pt>
                <c:pt idx="33">
                  <c:v>327</c:v>
                </c:pt>
                <c:pt idx="34">
                  <c:v>468</c:v>
                </c:pt>
                <c:pt idx="35">
                  <c:v>433</c:v>
                </c:pt>
                <c:pt idx="36">
                  <c:v>492</c:v>
                </c:pt>
                <c:pt idx="37">
                  <c:v>332</c:v>
                </c:pt>
                <c:pt idx="38">
                  <c:v>712</c:v>
                </c:pt>
                <c:pt idx="39">
                  <c:v>431</c:v>
                </c:pt>
                <c:pt idx="40">
                  <c:v>436</c:v>
                </c:pt>
                <c:pt idx="41">
                  <c:v>432</c:v>
                </c:pt>
                <c:pt idx="42">
                  <c:v>333</c:v>
                </c:pt>
                <c:pt idx="43">
                  <c:v>323</c:v>
                </c:pt>
                <c:pt idx="44">
                  <c:v>531</c:v>
                </c:pt>
                <c:pt idx="45">
                  <c:v>312</c:v>
                </c:pt>
                <c:pt idx="46">
                  <c:v>437</c:v>
                </c:pt>
                <c:pt idx="47">
                  <c:v>532</c:v>
                </c:pt>
                <c:pt idx="48">
                  <c:v>466</c:v>
                </c:pt>
                <c:pt idx="49">
                  <c:v>487</c:v>
                </c:pt>
                <c:pt idx="50">
                  <c:v>811</c:v>
                </c:pt>
                <c:pt idx="51">
                  <c:v>621</c:v>
                </c:pt>
                <c:pt idx="52">
                  <c:v>434</c:v>
                </c:pt>
                <c:pt idx="53">
                  <c:v>325</c:v>
                </c:pt>
                <c:pt idx="54">
                  <c:v>485</c:v>
                </c:pt>
                <c:pt idx="55">
                  <c:v>238</c:v>
                </c:pt>
                <c:pt idx="56">
                  <c:v>615</c:v>
                </c:pt>
                <c:pt idx="57">
                  <c:v>614</c:v>
                </c:pt>
                <c:pt idx="58">
                  <c:v>511</c:v>
                </c:pt>
                <c:pt idx="59">
                  <c:v>469</c:v>
                </c:pt>
                <c:pt idx="60">
                  <c:v>221</c:v>
                </c:pt>
                <c:pt idx="61">
                  <c:v>236</c:v>
                </c:pt>
                <c:pt idx="62">
                  <c:v>488</c:v>
                </c:pt>
                <c:pt idx="63">
                  <c:v>483</c:v>
                </c:pt>
                <c:pt idx="64">
                  <c:v>515</c:v>
                </c:pt>
                <c:pt idx="65">
                  <c:v>482</c:v>
                </c:pt>
                <c:pt idx="66">
                  <c:v>435</c:v>
                </c:pt>
                <c:pt idx="67">
                  <c:v>331</c:v>
                </c:pt>
                <c:pt idx="68">
                  <c:v>222</c:v>
                </c:pt>
                <c:pt idx="69">
                  <c:v>237</c:v>
                </c:pt>
                <c:pt idx="70">
                  <c:v>484</c:v>
                </c:pt>
                <c:pt idx="71">
                  <c:v>517</c:v>
                </c:pt>
                <c:pt idx="72">
                  <c:v>541</c:v>
                </c:pt>
                <c:pt idx="73">
                  <c:v>212</c:v>
                </c:pt>
                <c:pt idx="74">
                  <c:v>522</c:v>
                </c:pt>
                <c:pt idx="75">
                  <c:v>523</c:v>
                </c:pt>
                <c:pt idx="76">
                  <c:v>518</c:v>
                </c:pt>
                <c:pt idx="77">
                  <c:v>524</c:v>
                </c:pt>
                <c:pt idx="78">
                  <c:v>213</c:v>
                </c:pt>
                <c:pt idx="79">
                  <c:v>551</c:v>
                </c:pt>
                <c:pt idx="80">
                  <c:v>481</c:v>
                </c:pt>
                <c:pt idx="81">
                  <c:v>519</c:v>
                </c:pt>
                <c:pt idx="82">
                  <c:v>439</c:v>
                </c:pt>
                <c:pt idx="83">
                  <c:v>486</c:v>
                </c:pt>
                <c:pt idx="84">
                  <c:v>624</c:v>
                </c:pt>
              </c:numCache>
            </c:numRef>
          </c:cat>
          <c:val>
            <c:numRef>
              <c:f>Hoja1!$AG$5:$AG$89</c:f>
              <c:numCache>
                <c:formatCode>#,##0.0</c:formatCode>
                <c:ptCount val="85"/>
                <c:pt idx="0">
                  <c:v>100</c:v>
                </c:pt>
                <c:pt idx="1">
                  <c:v>93.278179937952359</c:v>
                </c:pt>
                <c:pt idx="2">
                  <c:v>50.919062002872444</c:v>
                </c:pt>
                <c:pt idx="3">
                  <c:v>73.074961754207067</c:v>
                </c:pt>
                <c:pt idx="4">
                  <c:v>46.460902033470333</c:v>
                </c:pt>
                <c:pt idx="5">
                  <c:v>39.397620998502525</c:v>
                </c:pt>
                <c:pt idx="6">
                  <c:v>38.237166732988463</c:v>
                </c:pt>
                <c:pt idx="7">
                  <c:v>29.805506441020459</c:v>
                </c:pt>
                <c:pt idx="8">
                  <c:v>52.19161933340493</c:v>
                </c:pt>
                <c:pt idx="9">
                  <c:v>35.611335710667205</c:v>
                </c:pt>
                <c:pt idx="10">
                  <c:v>21.53299343968715</c:v>
                </c:pt>
                <c:pt idx="11">
                  <c:v>35.058121041675193</c:v>
                </c:pt>
                <c:pt idx="12">
                  <c:v>36.954462338348996</c:v>
                </c:pt>
                <c:pt idx="13">
                  <c:v>35.403572745266054</c:v>
                </c:pt>
                <c:pt idx="14">
                  <c:v>40.877592853209244</c:v>
                </c:pt>
                <c:pt idx="15">
                  <c:v>40.051842953783733</c:v>
                </c:pt>
                <c:pt idx="16">
                  <c:v>29.807989481459035</c:v>
                </c:pt>
                <c:pt idx="17">
                  <c:v>38.794413170005058</c:v>
                </c:pt>
                <c:pt idx="18">
                  <c:v>30.946915480659303</c:v>
                </c:pt>
                <c:pt idx="19">
                  <c:v>28.02389172344272</c:v>
                </c:pt>
                <c:pt idx="20">
                  <c:v>30.046125069081324</c:v>
                </c:pt>
                <c:pt idx="21">
                  <c:v>30.700120484758177</c:v>
                </c:pt>
                <c:pt idx="22">
                  <c:v>31.910949163577786</c:v>
                </c:pt>
                <c:pt idx="23">
                  <c:v>27.669705806356326</c:v>
                </c:pt>
                <c:pt idx="24">
                  <c:v>15.619530976548868</c:v>
                </c:pt>
                <c:pt idx="25">
                  <c:v>31.195037153180177</c:v>
                </c:pt>
                <c:pt idx="26">
                  <c:v>27.429096638655466</c:v>
                </c:pt>
                <c:pt idx="27">
                  <c:v>27.922282979041565</c:v>
                </c:pt>
                <c:pt idx="28">
                  <c:v>22.879379229117109</c:v>
                </c:pt>
                <c:pt idx="29">
                  <c:v>22.05848125145469</c:v>
                </c:pt>
                <c:pt idx="30">
                  <c:v>22.392108508014797</c:v>
                </c:pt>
                <c:pt idx="31">
                  <c:v>24.489419574938736</c:v>
                </c:pt>
                <c:pt idx="32">
                  <c:v>24.548589677719711</c:v>
                </c:pt>
                <c:pt idx="33">
                  <c:v>15.54763125358102</c:v>
                </c:pt>
                <c:pt idx="34">
                  <c:v>25.065878661406604</c:v>
                </c:pt>
                <c:pt idx="35">
                  <c:v>16.008832778394314</c:v>
                </c:pt>
                <c:pt idx="36">
                  <c:v>16.200767074789717</c:v>
                </c:pt>
                <c:pt idx="37">
                  <c:v>18.298401898886226</c:v>
                </c:pt>
                <c:pt idx="38">
                  <c:v>33.3984375</c:v>
                </c:pt>
                <c:pt idx="39">
                  <c:v>20.946521029860229</c:v>
                </c:pt>
                <c:pt idx="40">
                  <c:v>21.792346651659994</c:v>
                </c:pt>
                <c:pt idx="41">
                  <c:v>27.997018124213795</c:v>
                </c:pt>
                <c:pt idx="42">
                  <c:v>13.118154481002648</c:v>
                </c:pt>
                <c:pt idx="43">
                  <c:v>24.560423185814329</c:v>
                </c:pt>
                <c:pt idx="44">
                  <c:v>18.130043562093832</c:v>
                </c:pt>
                <c:pt idx="45">
                  <c:v>13.12684005423962</c:v>
                </c:pt>
                <c:pt idx="46">
                  <c:v>8.2979726544082997</c:v>
                </c:pt>
                <c:pt idx="47">
                  <c:v>13.818293014406089</c:v>
                </c:pt>
                <c:pt idx="48">
                  <c:v>23.618675182113311</c:v>
                </c:pt>
                <c:pt idx="49">
                  <c:v>25.052526263131469</c:v>
                </c:pt>
                <c:pt idx="50">
                  <c:v>18.338699920722213</c:v>
                </c:pt>
                <c:pt idx="51">
                  <c:v>21.365249777062715</c:v>
                </c:pt>
                <c:pt idx="52">
                  <c:v>15.87396030129795</c:v>
                </c:pt>
                <c:pt idx="53">
                  <c:v>14.455756981013074</c:v>
                </c:pt>
                <c:pt idx="54">
                  <c:v>14.038012878340123</c:v>
                </c:pt>
                <c:pt idx="55">
                  <c:v>15.604605652391568</c:v>
                </c:pt>
                <c:pt idx="56">
                  <c:v>0</c:v>
                </c:pt>
                <c:pt idx="57">
                  <c:v>19.219922311498991</c:v>
                </c:pt>
                <c:pt idx="58">
                  <c:v>17.986386486402086</c:v>
                </c:pt>
                <c:pt idx="59">
                  <c:v>10.765740215541749</c:v>
                </c:pt>
                <c:pt idx="60">
                  <c:v>24.408352668213457</c:v>
                </c:pt>
                <c:pt idx="61">
                  <c:v>11.438522958001188</c:v>
                </c:pt>
                <c:pt idx="62">
                  <c:v>15.172470279883989</c:v>
                </c:pt>
                <c:pt idx="63">
                  <c:v>25.29411764705883</c:v>
                </c:pt>
                <c:pt idx="64">
                  <c:v>12.314848414871499</c:v>
                </c:pt>
                <c:pt idx="65">
                  <c:v>4.5161859398429707</c:v>
                </c:pt>
                <c:pt idx="66">
                  <c:v>8.9408222047656505</c:v>
                </c:pt>
                <c:pt idx="67">
                  <c:v>9.2893385774762063</c:v>
                </c:pt>
                <c:pt idx="68">
                  <c:v>7.440527869421774</c:v>
                </c:pt>
                <c:pt idx="69">
                  <c:v>8.7125124227838739</c:v>
                </c:pt>
                <c:pt idx="70">
                  <c:v>9.1771422405548169</c:v>
                </c:pt>
                <c:pt idx="71">
                  <c:v>12.862249069250472</c:v>
                </c:pt>
                <c:pt idx="72">
                  <c:v>12.135026641705069</c:v>
                </c:pt>
                <c:pt idx="73">
                  <c:v>11.501477180695098</c:v>
                </c:pt>
                <c:pt idx="74">
                  <c:v>8.3291300877893448</c:v>
                </c:pt>
                <c:pt idx="75">
                  <c:v>0.62983860385776169</c:v>
                </c:pt>
                <c:pt idx="76">
                  <c:v>7.8608247422680355</c:v>
                </c:pt>
                <c:pt idx="77">
                  <c:v>10.822941923565409</c:v>
                </c:pt>
                <c:pt idx="78">
                  <c:v>6.4591260989371504</c:v>
                </c:pt>
                <c:pt idx="79">
                  <c:v>3.7216711317066111</c:v>
                </c:pt>
                <c:pt idx="80">
                  <c:v>0.96498719043552561</c:v>
                </c:pt>
                <c:pt idx="81">
                  <c:v>0</c:v>
                </c:pt>
                <c:pt idx="82">
                  <c:v>0</c:v>
                </c:pt>
                <c:pt idx="83">
                  <c:v>0</c:v>
                </c:pt>
                <c:pt idx="84">
                  <c:v>0</c:v>
                </c:pt>
              </c:numCache>
            </c:numRef>
          </c:val>
        </c:ser>
        <c:ser>
          <c:idx val="2"/>
          <c:order val="2"/>
          <c:tx>
            <c:strRef>
              <c:f>Hoja1!$AH$4</c:f>
              <c:strCache>
                <c:ptCount val="1"/>
                <c:pt idx="0">
                  <c:v>Trabajadores con más de 2 y hasta 3 SM</c:v>
                </c:pt>
              </c:strCache>
            </c:strRef>
          </c:tx>
          <c:spPr>
            <a:solidFill>
              <a:schemeClr val="bg1">
                <a:lumMod val="65000"/>
              </a:schemeClr>
            </a:solidFill>
          </c:spPr>
          <c:invertIfNegative val="0"/>
          <c:cat>
            <c:numRef>
              <c:f>Hoja1!$AE$5:$AE$89</c:f>
              <c:numCache>
                <c:formatCode>General</c:formatCode>
                <c:ptCount val="85"/>
                <c:pt idx="0">
                  <c:v>533</c:v>
                </c:pt>
                <c:pt idx="1">
                  <c:v>339</c:v>
                </c:pt>
                <c:pt idx="2">
                  <c:v>315</c:v>
                </c:pt>
                <c:pt idx="3">
                  <c:v>239</c:v>
                </c:pt>
                <c:pt idx="4">
                  <c:v>321</c:v>
                </c:pt>
                <c:pt idx="5">
                  <c:v>314</c:v>
                </c:pt>
                <c:pt idx="6">
                  <c:v>512</c:v>
                </c:pt>
                <c:pt idx="7">
                  <c:v>338</c:v>
                </c:pt>
                <c:pt idx="8">
                  <c:v>625</c:v>
                </c:pt>
                <c:pt idx="9">
                  <c:v>322</c:v>
                </c:pt>
                <c:pt idx="10">
                  <c:v>337</c:v>
                </c:pt>
                <c:pt idx="11">
                  <c:v>462</c:v>
                </c:pt>
                <c:pt idx="12">
                  <c:v>465</c:v>
                </c:pt>
                <c:pt idx="13">
                  <c:v>561</c:v>
                </c:pt>
                <c:pt idx="14">
                  <c:v>463</c:v>
                </c:pt>
                <c:pt idx="15">
                  <c:v>562</c:v>
                </c:pt>
                <c:pt idx="16">
                  <c:v>722</c:v>
                </c:pt>
                <c:pt idx="17">
                  <c:v>464</c:v>
                </c:pt>
                <c:pt idx="18">
                  <c:v>334</c:v>
                </c:pt>
                <c:pt idx="19">
                  <c:v>461</c:v>
                </c:pt>
                <c:pt idx="20">
                  <c:v>335</c:v>
                </c:pt>
                <c:pt idx="21">
                  <c:v>721</c:v>
                </c:pt>
                <c:pt idx="22">
                  <c:v>336</c:v>
                </c:pt>
                <c:pt idx="23">
                  <c:v>313</c:v>
                </c:pt>
                <c:pt idx="24">
                  <c:v>324</c:v>
                </c:pt>
                <c:pt idx="25">
                  <c:v>711</c:v>
                </c:pt>
                <c:pt idx="26">
                  <c:v>493</c:v>
                </c:pt>
                <c:pt idx="27">
                  <c:v>812</c:v>
                </c:pt>
                <c:pt idx="28">
                  <c:v>316</c:v>
                </c:pt>
                <c:pt idx="29">
                  <c:v>326</c:v>
                </c:pt>
                <c:pt idx="30">
                  <c:v>713</c:v>
                </c:pt>
                <c:pt idx="31">
                  <c:v>467</c:v>
                </c:pt>
                <c:pt idx="32">
                  <c:v>311</c:v>
                </c:pt>
                <c:pt idx="33">
                  <c:v>327</c:v>
                </c:pt>
                <c:pt idx="34">
                  <c:v>468</c:v>
                </c:pt>
                <c:pt idx="35">
                  <c:v>433</c:v>
                </c:pt>
                <c:pt idx="36">
                  <c:v>492</c:v>
                </c:pt>
                <c:pt idx="37">
                  <c:v>332</c:v>
                </c:pt>
                <c:pt idx="38">
                  <c:v>712</c:v>
                </c:pt>
                <c:pt idx="39">
                  <c:v>431</c:v>
                </c:pt>
                <c:pt idx="40">
                  <c:v>436</c:v>
                </c:pt>
                <c:pt idx="41">
                  <c:v>432</c:v>
                </c:pt>
                <c:pt idx="42">
                  <c:v>333</c:v>
                </c:pt>
                <c:pt idx="43">
                  <c:v>323</c:v>
                </c:pt>
                <c:pt idx="44">
                  <c:v>531</c:v>
                </c:pt>
                <c:pt idx="45">
                  <c:v>312</c:v>
                </c:pt>
                <c:pt idx="46">
                  <c:v>437</c:v>
                </c:pt>
                <c:pt idx="47">
                  <c:v>532</c:v>
                </c:pt>
                <c:pt idx="48">
                  <c:v>466</c:v>
                </c:pt>
                <c:pt idx="49">
                  <c:v>487</c:v>
                </c:pt>
                <c:pt idx="50">
                  <c:v>811</c:v>
                </c:pt>
                <c:pt idx="51">
                  <c:v>621</c:v>
                </c:pt>
                <c:pt idx="52">
                  <c:v>434</c:v>
                </c:pt>
                <c:pt idx="53">
                  <c:v>325</c:v>
                </c:pt>
                <c:pt idx="54">
                  <c:v>485</c:v>
                </c:pt>
                <c:pt idx="55">
                  <c:v>238</c:v>
                </c:pt>
                <c:pt idx="56">
                  <c:v>615</c:v>
                </c:pt>
                <c:pt idx="57">
                  <c:v>614</c:v>
                </c:pt>
                <c:pt idx="58">
                  <c:v>511</c:v>
                </c:pt>
                <c:pt idx="59">
                  <c:v>469</c:v>
                </c:pt>
                <c:pt idx="60">
                  <c:v>221</c:v>
                </c:pt>
                <c:pt idx="61">
                  <c:v>236</c:v>
                </c:pt>
                <c:pt idx="62">
                  <c:v>488</c:v>
                </c:pt>
                <c:pt idx="63">
                  <c:v>483</c:v>
                </c:pt>
                <c:pt idx="64">
                  <c:v>515</c:v>
                </c:pt>
                <c:pt idx="65">
                  <c:v>482</c:v>
                </c:pt>
                <c:pt idx="66">
                  <c:v>435</c:v>
                </c:pt>
                <c:pt idx="67">
                  <c:v>331</c:v>
                </c:pt>
                <c:pt idx="68">
                  <c:v>222</c:v>
                </c:pt>
                <c:pt idx="69">
                  <c:v>237</c:v>
                </c:pt>
                <c:pt idx="70">
                  <c:v>484</c:v>
                </c:pt>
                <c:pt idx="71">
                  <c:v>517</c:v>
                </c:pt>
                <c:pt idx="72">
                  <c:v>541</c:v>
                </c:pt>
                <c:pt idx="73">
                  <c:v>212</c:v>
                </c:pt>
                <c:pt idx="74">
                  <c:v>522</c:v>
                </c:pt>
                <c:pt idx="75">
                  <c:v>523</c:v>
                </c:pt>
                <c:pt idx="76">
                  <c:v>518</c:v>
                </c:pt>
                <c:pt idx="77">
                  <c:v>524</c:v>
                </c:pt>
                <c:pt idx="78">
                  <c:v>213</c:v>
                </c:pt>
                <c:pt idx="79">
                  <c:v>551</c:v>
                </c:pt>
                <c:pt idx="80">
                  <c:v>481</c:v>
                </c:pt>
                <c:pt idx="81">
                  <c:v>519</c:v>
                </c:pt>
                <c:pt idx="82">
                  <c:v>439</c:v>
                </c:pt>
                <c:pt idx="83">
                  <c:v>486</c:v>
                </c:pt>
                <c:pt idx="84">
                  <c:v>624</c:v>
                </c:pt>
              </c:numCache>
            </c:numRef>
          </c:cat>
          <c:val>
            <c:numRef>
              <c:f>Hoja1!$AH$5:$AH$89</c:f>
              <c:numCache>
                <c:formatCode>#,##0.0</c:formatCode>
                <c:ptCount val="85"/>
                <c:pt idx="0">
                  <c:v>0</c:v>
                </c:pt>
                <c:pt idx="1">
                  <c:v>0</c:v>
                </c:pt>
                <c:pt idx="2">
                  <c:v>29.200667237725842</c:v>
                </c:pt>
                <c:pt idx="3">
                  <c:v>8.4140744518102988</c:v>
                </c:pt>
                <c:pt idx="4">
                  <c:v>30.921105649125629</c:v>
                </c:pt>
                <c:pt idx="5">
                  <c:v>37.617608001582084</c:v>
                </c:pt>
                <c:pt idx="6">
                  <c:v>31.822522881018635</c:v>
                </c:pt>
                <c:pt idx="7">
                  <c:v>45.443848224791921</c:v>
                </c:pt>
                <c:pt idx="8">
                  <c:v>15.696781338191689</c:v>
                </c:pt>
                <c:pt idx="9">
                  <c:v>34.325986113456395</c:v>
                </c:pt>
                <c:pt idx="10">
                  <c:v>49.206914825576163</c:v>
                </c:pt>
                <c:pt idx="11">
                  <c:v>33.753665042657786</c:v>
                </c:pt>
                <c:pt idx="12">
                  <c:v>32.104381925932444</c:v>
                </c:pt>
                <c:pt idx="13">
                  <c:v>30.606903650129162</c:v>
                </c:pt>
                <c:pt idx="14">
                  <c:v>23.040445450651657</c:v>
                </c:pt>
                <c:pt idx="15">
                  <c:v>28.336599860909129</c:v>
                </c:pt>
                <c:pt idx="16">
                  <c:v>32.288725569797954</c:v>
                </c:pt>
                <c:pt idx="17">
                  <c:v>27.920204918935113</c:v>
                </c:pt>
                <c:pt idx="18">
                  <c:v>36.659105025790595</c:v>
                </c:pt>
                <c:pt idx="19">
                  <c:v>34.904219241697298</c:v>
                </c:pt>
                <c:pt idx="20">
                  <c:v>37.11473876631382</c:v>
                </c:pt>
                <c:pt idx="21">
                  <c:v>31.927118467729212</c:v>
                </c:pt>
                <c:pt idx="22">
                  <c:v>32.953492755195846</c:v>
                </c:pt>
                <c:pt idx="23">
                  <c:v>37.638576156903312</c:v>
                </c:pt>
                <c:pt idx="24">
                  <c:v>49.982499124956249</c:v>
                </c:pt>
                <c:pt idx="25">
                  <c:v>25.710682391437729</c:v>
                </c:pt>
                <c:pt idx="26">
                  <c:v>36.035976890756302</c:v>
                </c:pt>
                <c:pt idx="27">
                  <c:v>30.855784732494591</c:v>
                </c:pt>
                <c:pt idx="28">
                  <c:v>38.723509079852001</c:v>
                </c:pt>
                <c:pt idx="29">
                  <c:v>38.187171037856395</c:v>
                </c:pt>
                <c:pt idx="30">
                  <c:v>34.738689177653271</c:v>
                </c:pt>
                <c:pt idx="31">
                  <c:v>34.559840486837736</c:v>
                </c:pt>
                <c:pt idx="32">
                  <c:v>33.230637870045577</c:v>
                </c:pt>
                <c:pt idx="33">
                  <c:v>41.735773951328369</c:v>
                </c:pt>
                <c:pt idx="34">
                  <c:v>30.395068874299959</c:v>
                </c:pt>
                <c:pt idx="35">
                  <c:v>41.028486866444695</c:v>
                </c:pt>
                <c:pt idx="36">
                  <c:v>40.796946452279101</c:v>
                </c:pt>
                <c:pt idx="37">
                  <c:v>36.688576892399652</c:v>
                </c:pt>
                <c:pt idx="38">
                  <c:v>22.55859375</c:v>
                </c:pt>
                <c:pt idx="39">
                  <c:v>33.320625576281998</c:v>
                </c:pt>
                <c:pt idx="40">
                  <c:v>32.013224535734167</c:v>
                </c:pt>
                <c:pt idx="41">
                  <c:v>22.406001025019801</c:v>
                </c:pt>
                <c:pt idx="42">
                  <c:v>37.617155776026692</c:v>
                </c:pt>
                <c:pt idx="43">
                  <c:v>28.974817463865293</c:v>
                </c:pt>
                <c:pt idx="44">
                  <c:v>27.699421552524463</c:v>
                </c:pt>
                <c:pt idx="45">
                  <c:v>35.883653599481974</c:v>
                </c:pt>
                <c:pt idx="46">
                  <c:v>42.597831211692373</c:v>
                </c:pt>
                <c:pt idx="47">
                  <c:v>33.511144332699104</c:v>
                </c:pt>
                <c:pt idx="48">
                  <c:v>23.713783228041464</c:v>
                </c:pt>
                <c:pt idx="49">
                  <c:v>19.139569784892537</c:v>
                </c:pt>
                <c:pt idx="50">
                  <c:v>27.93430846167433</c:v>
                </c:pt>
                <c:pt idx="51">
                  <c:v>19.826546134881266</c:v>
                </c:pt>
                <c:pt idx="52">
                  <c:v>31.297691194150701</c:v>
                </c:pt>
                <c:pt idx="53">
                  <c:v>30.818971182237991</c:v>
                </c:pt>
                <c:pt idx="54">
                  <c:v>30.267210004043889</c:v>
                </c:pt>
                <c:pt idx="55">
                  <c:v>29.445228234651527</c:v>
                </c:pt>
                <c:pt idx="56">
                  <c:v>46.382978723404257</c:v>
                </c:pt>
                <c:pt idx="57">
                  <c:v>15.38338743149045</c:v>
                </c:pt>
                <c:pt idx="58">
                  <c:v>23.723733100196689</c:v>
                </c:pt>
                <c:pt idx="59">
                  <c:v>31.038003403289849</c:v>
                </c:pt>
                <c:pt idx="60">
                  <c:v>18.051044083526683</c:v>
                </c:pt>
                <c:pt idx="61">
                  <c:v>28.890586338144889</c:v>
                </c:pt>
                <c:pt idx="62">
                  <c:v>23.485912196948423</c:v>
                </c:pt>
                <c:pt idx="63">
                  <c:v>14.73529411764707</c:v>
                </c:pt>
                <c:pt idx="64">
                  <c:v>25.701844093293307</c:v>
                </c:pt>
                <c:pt idx="65">
                  <c:v>33.668519008556238</c:v>
                </c:pt>
                <c:pt idx="66">
                  <c:v>26.637863315004015</c:v>
                </c:pt>
                <c:pt idx="67">
                  <c:v>24.732538705577312</c:v>
                </c:pt>
                <c:pt idx="68">
                  <c:v>27.669734328876537</c:v>
                </c:pt>
                <c:pt idx="69">
                  <c:v>24.468012549447451</c:v>
                </c:pt>
                <c:pt idx="70">
                  <c:v>23.658202828037087</c:v>
                </c:pt>
                <c:pt idx="71">
                  <c:v>19.002831100210134</c:v>
                </c:pt>
                <c:pt idx="72">
                  <c:v>18.706797235022925</c:v>
                </c:pt>
                <c:pt idx="73">
                  <c:v>20.378249512359165</c:v>
                </c:pt>
                <c:pt idx="74">
                  <c:v>22.326576217079012</c:v>
                </c:pt>
                <c:pt idx="75">
                  <c:v>31.052355333945673</c:v>
                </c:pt>
                <c:pt idx="76">
                  <c:v>9.0206185567010326</c:v>
                </c:pt>
                <c:pt idx="77">
                  <c:v>17.776526959935225</c:v>
                </c:pt>
                <c:pt idx="78">
                  <c:v>15.94607006954468</c:v>
                </c:pt>
                <c:pt idx="79">
                  <c:v>19.386720729853018</c:v>
                </c:pt>
                <c:pt idx="80">
                  <c:v>21.853116994022187</c:v>
                </c:pt>
                <c:pt idx="81">
                  <c:v>6.9306930693069324</c:v>
                </c:pt>
                <c:pt idx="82">
                  <c:v>0</c:v>
                </c:pt>
                <c:pt idx="83">
                  <c:v>0</c:v>
                </c:pt>
                <c:pt idx="84">
                  <c:v>0</c:v>
                </c:pt>
              </c:numCache>
            </c:numRef>
          </c:val>
        </c:ser>
        <c:dLbls>
          <c:showLegendKey val="0"/>
          <c:showVal val="0"/>
          <c:showCatName val="0"/>
          <c:showSerName val="0"/>
          <c:showPercent val="0"/>
          <c:showBubbleSize val="0"/>
        </c:dLbls>
        <c:gapWidth val="40"/>
        <c:overlap val="100"/>
        <c:axId val="-229086640"/>
        <c:axId val="-229090992"/>
      </c:barChart>
      <c:catAx>
        <c:axId val="-229086640"/>
        <c:scaling>
          <c:orientation val="minMax"/>
        </c:scaling>
        <c:delete val="0"/>
        <c:axPos val="b"/>
        <c:title>
          <c:tx>
            <c:rich>
              <a:bodyPr/>
              <a:lstStyle/>
              <a:p>
                <a:pPr>
                  <a:defRPr/>
                </a:pPr>
                <a:r>
                  <a:rPr lang="es-MX"/>
                  <a:t>Subsector SCIAN 3-D (...)</a:t>
                </a:r>
              </a:p>
            </c:rich>
          </c:tx>
          <c:layout>
            <c:manualLayout>
              <c:xMode val="edge"/>
              <c:yMode val="edge"/>
              <c:x val="0.43309917355371902"/>
              <c:y val="0.9396371638885137"/>
            </c:manualLayout>
          </c:layout>
          <c:overlay val="0"/>
        </c:title>
        <c:numFmt formatCode="General" sourceLinked="1"/>
        <c:majorTickMark val="out"/>
        <c:minorTickMark val="none"/>
        <c:tickLblPos val="nextTo"/>
        <c:txPr>
          <a:bodyPr rot="-5400000" vert="horz"/>
          <a:lstStyle/>
          <a:p>
            <a:pPr>
              <a:defRPr sz="600"/>
            </a:pPr>
            <a:endParaRPr lang="es-MX"/>
          </a:p>
        </c:txPr>
        <c:crossAx val="-229090992"/>
        <c:crosses val="autoZero"/>
        <c:auto val="1"/>
        <c:lblAlgn val="ctr"/>
        <c:lblOffset val="100"/>
        <c:noMultiLvlLbl val="0"/>
      </c:catAx>
      <c:valAx>
        <c:axId val="-229090992"/>
        <c:scaling>
          <c:orientation val="minMax"/>
          <c:max val="100"/>
        </c:scaling>
        <c:delete val="0"/>
        <c:axPos val="l"/>
        <c:title>
          <c:tx>
            <c:rich>
              <a:bodyPr rot="-5400000" vert="horz"/>
              <a:lstStyle/>
              <a:p>
                <a:pPr>
                  <a:defRPr/>
                </a:pPr>
                <a:r>
                  <a:rPr lang="es-MX"/>
                  <a:t>Participación en el total de trabajadores (%)</a:t>
                </a:r>
              </a:p>
            </c:rich>
          </c:tx>
          <c:layout>
            <c:manualLayout>
              <c:xMode val="edge"/>
              <c:yMode val="edge"/>
              <c:x val="0"/>
              <c:y val="0.10812480257728689"/>
            </c:manualLayout>
          </c:layout>
          <c:overlay val="0"/>
        </c:title>
        <c:numFmt formatCode="#,##0" sourceLinked="0"/>
        <c:majorTickMark val="out"/>
        <c:minorTickMark val="none"/>
        <c:tickLblPos val="nextTo"/>
        <c:crossAx val="-229086640"/>
        <c:crosses val="autoZero"/>
        <c:crossBetween val="between"/>
      </c:valAx>
    </c:plotArea>
    <c:legend>
      <c:legendPos val="t"/>
      <c:layout>
        <c:manualLayout>
          <c:xMode val="edge"/>
          <c:yMode val="edge"/>
          <c:x val="0.42150917789373232"/>
          <c:y val="9.0582928484565575E-2"/>
          <c:w val="0.53849279632282243"/>
          <c:h val="0.19610119475459714"/>
        </c:manualLayout>
      </c:layout>
      <c:overlay val="0"/>
      <c:txPr>
        <a:bodyPr/>
        <a:lstStyle/>
        <a:p>
          <a:pPr>
            <a:defRPr sz="1600"/>
          </a:pPr>
          <a:endParaRPr lang="es-MX"/>
        </a:p>
      </c:txPr>
    </c:legend>
    <c:plotVisOnly val="1"/>
    <c:dispBlanksAs val="gap"/>
    <c:showDLblsOverMax val="0"/>
  </c:chart>
  <c:txPr>
    <a:bodyPr/>
    <a:lstStyle/>
    <a:p>
      <a:pPr>
        <a:defRPr sz="1300">
          <a:latin typeface="+mj-lt"/>
        </a:defRPr>
      </a:pPr>
      <a:endParaRPr lang="es-MX"/>
    </a:p>
  </c:txPr>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34E963-1DBB-4539-BB23-667B35ACE486}" type="datetimeFigureOut">
              <a:rPr lang="es-MX" smtClean="0"/>
              <a:pPr/>
              <a:t>08/03/2016</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9583EA-9DE2-4540-8498-5ADF19E7DB89}" type="slidenum">
              <a:rPr lang="es-MX" smtClean="0"/>
              <a:pPr/>
              <a:t>‹Nº›</a:t>
            </a:fld>
            <a:endParaRPr lang="es-MX"/>
          </a:p>
        </p:txBody>
      </p:sp>
    </p:spTree>
    <p:extLst>
      <p:ext uri="{BB962C8B-B14F-4D97-AF65-F5344CB8AC3E}">
        <p14:creationId xmlns:p14="http://schemas.microsoft.com/office/powerpoint/2010/main" val="1683264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DEB2A3-9E85-44A1-B058-CA4B42291A17}" type="datetimeFigureOut">
              <a:rPr lang="es-MX" smtClean="0"/>
              <a:pPr/>
              <a:t>08/03/2016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6FC748-297C-4120-BEFF-3CCAE4FBB39C}" type="slidenum">
              <a:rPr lang="es-MX" smtClean="0"/>
              <a:pPr/>
              <a:t>‹Nº›</a:t>
            </a:fld>
            <a:endParaRPr lang="es-MX"/>
          </a:p>
        </p:txBody>
      </p:sp>
    </p:spTree>
    <p:extLst>
      <p:ext uri="{BB962C8B-B14F-4D97-AF65-F5344CB8AC3E}">
        <p14:creationId xmlns:p14="http://schemas.microsoft.com/office/powerpoint/2010/main" val="1451957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En</a:t>
            </a:r>
            <a:r>
              <a:rPr lang="es-MX" baseline="0" dirty="0" smtClean="0"/>
              <a:t> estos tres modelos la relación inversa (o signo negativo) entre el nivel salarial y las ganancias de la empresa es indicativo de que el pago al trabajo (un factor de producción de la empresa) y en particular el salario forman parte de los argumentos de la estructura de costos de producción de la empresa. </a:t>
            </a:r>
            <a:endParaRPr lang="es-MX" dirty="0"/>
          </a:p>
        </p:txBody>
      </p:sp>
      <p:sp>
        <p:nvSpPr>
          <p:cNvPr id="4" name="3 Marcador de número de diapositiva"/>
          <p:cNvSpPr>
            <a:spLocks noGrp="1"/>
          </p:cNvSpPr>
          <p:nvPr>
            <p:ph type="sldNum" sz="quarter" idx="10"/>
          </p:nvPr>
        </p:nvSpPr>
        <p:spPr/>
        <p:txBody>
          <a:bodyPr/>
          <a:lstStyle/>
          <a:p>
            <a:fld id="{8A6FC748-297C-4120-BEFF-3CCAE4FBB39C}" type="slidenum">
              <a:rPr lang="es-MX" smtClean="0"/>
              <a:pPr/>
              <a:t>6</a:t>
            </a:fld>
            <a:endParaRPr lang="es-MX"/>
          </a:p>
        </p:txBody>
      </p:sp>
    </p:spTree>
    <p:extLst>
      <p:ext uri="{BB962C8B-B14F-4D97-AF65-F5344CB8AC3E}">
        <p14:creationId xmlns:p14="http://schemas.microsoft.com/office/powerpoint/2010/main" val="155135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Los datos de panel comprenden 11,606 observaciones, 30 variables y 57 subsectores SCIAN-3D para siete años entre 2007 y 2013.</a:t>
            </a:r>
            <a:endParaRPr lang="es-MX" dirty="0"/>
          </a:p>
        </p:txBody>
      </p:sp>
      <p:sp>
        <p:nvSpPr>
          <p:cNvPr id="4" name="3 Marcador de número de diapositiva"/>
          <p:cNvSpPr>
            <a:spLocks noGrp="1"/>
          </p:cNvSpPr>
          <p:nvPr>
            <p:ph type="sldNum" sz="quarter" idx="10"/>
          </p:nvPr>
        </p:nvSpPr>
        <p:spPr/>
        <p:txBody>
          <a:bodyPr/>
          <a:lstStyle/>
          <a:p>
            <a:fld id="{8A6FC748-297C-4120-BEFF-3CCAE4FBB39C}" type="slidenum">
              <a:rPr lang="es-MX" smtClean="0"/>
              <a:pPr/>
              <a:t>10</a:t>
            </a:fld>
            <a:endParaRPr lang="es-MX"/>
          </a:p>
        </p:txBody>
      </p:sp>
    </p:spTree>
    <p:extLst>
      <p:ext uri="{BB962C8B-B14F-4D97-AF65-F5344CB8AC3E}">
        <p14:creationId xmlns:p14="http://schemas.microsoft.com/office/powerpoint/2010/main" val="1640300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La distribución de la masa salarial y el</a:t>
            </a:r>
            <a:r>
              <a:rPr lang="es-MX" baseline="0" dirty="0" smtClean="0"/>
              <a:t> cálculo de la nómina del salario mínimo real dependen de la concentración o dispersión por rangos de SM en cada subsector de actividad económica. Por ejemplo, en los Servicios de alquiler de marcas registradas, patentes y franquicias y en otras industria manufactureras, los trabajadores de más de 1 y hasta 2 SM representan más de 90% de los trabajadores de las empresas en ambos subsectores (las barras azules en el extremo izquierdo de esta gráfica). </a:t>
            </a:r>
            <a:endParaRPr lang="es-MX" dirty="0"/>
          </a:p>
        </p:txBody>
      </p:sp>
      <p:sp>
        <p:nvSpPr>
          <p:cNvPr id="4" name="3 Marcador de número de diapositiva"/>
          <p:cNvSpPr>
            <a:spLocks noGrp="1"/>
          </p:cNvSpPr>
          <p:nvPr>
            <p:ph type="sldNum" sz="quarter" idx="10"/>
          </p:nvPr>
        </p:nvSpPr>
        <p:spPr/>
        <p:txBody>
          <a:bodyPr/>
          <a:lstStyle/>
          <a:p>
            <a:fld id="{8A6FC748-297C-4120-BEFF-3CCAE4FBB39C}" type="slidenum">
              <a:rPr lang="es-MX" smtClean="0"/>
              <a:pPr/>
              <a:t>14</a:t>
            </a:fld>
            <a:endParaRPr lang="es-MX"/>
          </a:p>
        </p:txBody>
      </p:sp>
    </p:spTree>
    <p:extLst>
      <p:ext uri="{BB962C8B-B14F-4D97-AF65-F5344CB8AC3E}">
        <p14:creationId xmlns:p14="http://schemas.microsoft.com/office/powerpoint/2010/main" val="2821285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Mínimos cuadrados</a:t>
            </a:r>
            <a:r>
              <a:rPr lang="es-MX" baseline="0" dirty="0" smtClean="0"/>
              <a:t> en dos fases: se usa en análisis de ecuaciones estructurales. Se aplica en casos donde:</a:t>
            </a:r>
          </a:p>
          <a:p>
            <a:pPr>
              <a:buFont typeface="Arial" charset="0"/>
              <a:buChar char="•"/>
            </a:pPr>
            <a:r>
              <a:rPr lang="es-MX" baseline="0" dirty="0" smtClean="0"/>
              <a:t>Los términos de error de la variables dependiente (índice de rentabilidad) están correlacionados con las variables independientes.</a:t>
            </a:r>
          </a:p>
          <a:p>
            <a:pPr>
              <a:buFont typeface="Arial" charset="0"/>
              <a:buChar char="•"/>
            </a:pPr>
            <a:r>
              <a:rPr lang="es-MX" baseline="0" dirty="0" smtClean="0"/>
              <a:t> Útil cuando existen ciclos de realimentación dentro de un modelo (problema de </a:t>
            </a:r>
            <a:r>
              <a:rPr lang="es-MX" baseline="0" dirty="0" err="1" smtClean="0"/>
              <a:t>endogeneidad</a:t>
            </a:r>
            <a:r>
              <a:rPr lang="es-MX" baseline="0" dirty="0" smtClean="0"/>
              <a:t>).</a:t>
            </a:r>
            <a:endParaRPr lang="es-MX" dirty="0"/>
          </a:p>
        </p:txBody>
      </p:sp>
      <p:sp>
        <p:nvSpPr>
          <p:cNvPr id="4" name="3 Marcador de número de diapositiva"/>
          <p:cNvSpPr>
            <a:spLocks noGrp="1"/>
          </p:cNvSpPr>
          <p:nvPr>
            <p:ph type="sldNum" sz="quarter" idx="10"/>
          </p:nvPr>
        </p:nvSpPr>
        <p:spPr/>
        <p:txBody>
          <a:bodyPr/>
          <a:lstStyle/>
          <a:p>
            <a:fld id="{8A6FC748-297C-4120-BEFF-3CCAE4FBB39C}" type="slidenum">
              <a:rPr lang="es-MX" smtClean="0"/>
              <a:pPr/>
              <a:t>15</a:t>
            </a:fld>
            <a:endParaRPr lang="es-MX"/>
          </a:p>
        </p:txBody>
      </p:sp>
    </p:spTree>
    <p:extLst>
      <p:ext uri="{BB962C8B-B14F-4D97-AF65-F5344CB8AC3E}">
        <p14:creationId xmlns:p14="http://schemas.microsoft.com/office/powerpoint/2010/main" val="3438161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MX" dirty="0" smtClean="0"/>
              <a:t>INGRESO</a:t>
            </a:r>
            <a:r>
              <a:rPr lang="es-MX" baseline="0" dirty="0" smtClean="0"/>
              <a:t>3 denota el índice del ingreso real anual de los trabajadores que perciben hasta 3 salarios mínimos, año base 2008.</a:t>
            </a:r>
          </a:p>
          <a:p>
            <a:r>
              <a:rPr lang="es-MX" baseline="0" dirty="0" smtClean="0"/>
              <a:t>Esta indicador se construyó a partir del ingreso acumulado de los trabajadores que perciben hasta 1 SM, de más de 1 y 2 SM, y de los de más de 2 y hasta 3 SM; 3F denota a los trabajadores con una condición laboral formal en tanto que 3NF a los trabajadores informales. </a:t>
            </a:r>
            <a:endParaRPr lang="es-MX" dirty="0"/>
          </a:p>
        </p:txBody>
      </p:sp>
      <p:sp>
        <p:nvSpPr>
          <p:cNvPr id="4" name="3 Marcador de número de diapositiva"/>
          <p:cNvSpPr>
            <a:spLocks noGrp="1"/>
          </p:cNvSpPr>
          <p:nvPr>
            <p:ph type="sldNum" sz="quarter" idx="10"/>
          </p:nvPr>
        </p:nvSpPr>
        <p:spPr/>
        <p:txBody>
          <a:bodyPr/>
          <a:lstStyle/>
          <a:p>
            <a:fld id="{8A6FC748-297C-4120-BEFF-3CCAE4FBB39C}" type="slidenum">
              <a:rPr lang="es-MX" smtClean="0"/>
              <a:pPr/>
              <a:t>22</a:t>
            </a:fld>
            <a:endParaRPr lang="es-MX"/>
          </a:p>
        </p:txBody>
      </p:sp>
    </p:spTree>
    <p:extLst>
      <p:ext uri="{BB962C8B-B14F-4D97-AF65-F5344CB8AC3E}">
        <p14:creationId xmlns:p14="http://schemas.microsoft.com/office/powerpoint/2010/main" val="4028732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vertical y texto">
    <p:spTree>
      <p:nvGrpSpPr>
        <p:cNvPr id="1" name=""/>
        <p:cNvGrpSpPr/>
        <p:nvPr/>
      </p:nvGrpSpPr>
      <p:grpSpPr>
        <a:xfrm>
          <a:off x="0" y="0"/>
          <a:ext cx="0" cy="0"/>
          <a:chOff x="0" y="0"/>
          <a:chExt cx="0" cy="0"/>
        </a:xfrm>
      </p:grpSpPr>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ítulo y gráfico">
    <p:spTree>
      <p:nvGrpSpPr>
        <p:cNvPr id="1" name=""/>
        <p:cNvGrpSpPr/>
        <p:nvPr/>
      </p:nvGrpSpPr>
      <p:grpSpPr>
        <a:xfrm>
          <a:off x="0" y="0"/>
          <a:ext cx="0" cy="0"/>
          <a:chOff x="0" y="0"/>
          <a:chExt cx="0" cy="0"/>
        </a:xfrm>
      </p:grpSpPr>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abla"/>
          <p:cNvSpPr>
            <a:spLocks noGrp="1"/>
          </p:cNvSpPr>
          <p:nvPr>
            <p:ph type="tbl" idx="1"/>
          </p:nvPr>
        </p:nvSpPr>
        <p:spPr>
          <a:xfrm>
            <a:off x="457200" y="1600200"/>
            <a:ext cx="8229600" cy="4525963"/>
          </a:xfrm>
          <a:prstGeom prst="rect">
            <a:avLst/>
          </a:prstGeom>
        </p:spPr>
        <p:txBody>
          <a:bodyPr/>
          <a:lstStyle/>
          <a:p>
            <a:pPr lvl="0"/>
            <a:endParaRPr lang="es-MX" noProof="0" dirty="0" smtClean="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a:prstGeom prst="rect">
            <a:avLst/>
          </a:prstGeo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Título y 4 objetos">
    <p:spTree>
      <p:nvGrpSpPr>
        <p:cNvPr id="1" name=""/>
        <p:cNvGrpSpPr/>
        <p:nvPr/>
      </p:nvGrpSpPr>
      <p:grpSpPr>
        <a:xfrm>
          <a:off x="0" y="0"/>
          <a:ext cx="0" cy="0"/>
          <a:chOff x="0" y="0"/>
          <a:chExt cx="0" cy="0"/>
        </a:xfrm>
      </p:grpSpPr>
      <p:sp>
        <p:nvSpPr>
          <p:cNvPr id="2" name="1 Título"/>
          <p:cNvSpPr>
            <a:spLocks noGrp="1"/>
          </p:cNvSpPr>
          <p:nvPr>
            <p:ph type="title" sz="quarter"/>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quarter" idx="1"/>
          </p:nvPr>
        </p:nvSpPr>
        <p:spPr>
          <a:xfrm>
            <a:off x="457200" y="1600200"/>
            <a:ext cx="4038600" cy="21859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quarter" idx="2"/>
          </p:nvPr>
        </p:nvSpPr>
        <p:spPr>
          <a:xfrm>
            <a:off x="4648200" y="1600200"/>
            <a:ext cx="4038600" cy="21859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contenido"/>
          <p:cNvSpPr>
            <a:spLocks noGrp="1"/>
          </p:cNvSpPr>
          <p:nvPr>
            <p:ph sz="quarter" idx="3"/>
          </p:nvPr>
        </p:nvSpPr>
        <p:spPr>
          <a:xfrm>
            <a:off x="457200" y="3938588"/>
            <a:ext cx="4038600" cy="2187575"/>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contenido"/>
          <p:cNvSpPr>
            <a:spLocks noGrp="1"/>
          </p:cNvSpPr>
          <p:nvPr>
            <p:ph sz="quarter" idx="4"/>
          </p:nvPr>
        </p:nvSpPr>
        <p:spPr>
          <a:xfrm>
            <a:off x="4648200" y="3938588"/>
            <a:ext cx="4038600" cy="2187575"/>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3"/>
          <p:cNvPicPr>
            <a:picLocks noChangeAspect="1" noChangeArrowheads="1"/>
          </p:cNvPicPr>
          <p:nvPr/>
        </p:nvPicPr>
        <p:blipFill>
          <a:blip r:embed="rId17" cstate="print"/>
          <a:srcRect/>
          <a:stretch>
            <a:fillRect/>
          </a:stretch>
        </p:blipFill>
        <p:spPr bwMode="auto">
          <a:xfrm>
            <a:off x="8101013" y="44450"/>
            <a:ext cx="971550" cy="730250"/>
          </a:xfrm>
          <a:prstGeom prst="rect">
            <a:avLst/>
          </a:prstGeom>
          <a:noFill/>
          <a:ln w="9525">
            <a:noFill/>
            <a:miter lim="800000"/>
            <a:headEnd/>
            <a:tailEnd/>
          </a:ln>
        </p:spPr>
      </p:pic>
      <p:pic>
        <p:nvPicPr>
          <p:cNvPr id="2051" name="Picture 14"/>
          <p:cNvPicPr>
            <a:picLocks noChangeAspect="1" noChangeArrowheads="1"/>
          </p:cNvPicPr>
          <p:nvPr/>
        </p:nvPicPr>
        <p:blipFill>
          <a:blip r:embed="rId18" cstate="print"/>
          <a:srcRect/>
          <a:stretch>
            <a:fillRect/>
          </a:stretch>
        </p:blipFill>
        <p:spPr bwMode="auto">
          <a:xfrm>
            <a:off x="1360488" y="1341438"/>
            <a:ext cx="6413500" cy="4157662"/>
          </a:xfrm>
          <a:prstGeom prst="rect">
            <a:avLst/>
          </a:prstGeom>
          <a:noFill/>
          <a:ln w="9525">
            <a:noFill/>
            <a:miter lim="800000"/>
            <a:headEnd/>
            <a:tailEnd/>
          </a:ln>
        </p:spPr>
      </p:pic>
      <p:sp>
        <p:nvSpPr>
          <p:cNvPr id="1039" name="Rectangle 15"/>
          <p:cNvSpPr>
            <a:spLocks noChangeArrowheads="1"/>
          </p:cNvSpPr>
          <p:nvPr/>
        </p:nvSpPr>
        <p:spPr bwMode="auto">
          <a:xfrm>
            <a:off x="0" y="6308725"/>
            <a:ext cx="9144000" cy="549275"/>
          </a:xfrm>
          <a:prstGeom prst="rect">
            <a:avLst/>
          </a:prstGeom>
          <a:solidFill>
            <a:srgbClr val="174672"/>
          </a:solidFill>
          <a:ln w="9525">
            <a:noFill/>
            <a:miter lim="800000"/>
            <a:headEnd/>
            <a:tailEnd/>
          </a:ln>
          <a:effectLst/>
        </p:spPr>
        <p:txBody>
          <a:bodyPr wrap="none" anchor="ctr"/>
          <a:lstStyle/>
          <a:p>
            <a:pPr eaLnBrk="0" hangingPunct="0">
              <a:defRPr/>
            </a:pPr>
            <a:endParaRPr lang="es-MX" sz="1900" dirty="0">
              <a:ea typeface="+mn-ea"/>
            </a:endParaRPr>
          </a:p>
        </p:txBody>
      </p:sp>
      <p:pic>
        <p:nvPicPr>
          <p:cNvPr id="2053" name="Picture 16" descr="ceesp ac"/>
          <p:cNvPicPr>
            <a:picLocks noChangeAspect="1" noChangeArrowheads="1"/>
          </p:cNvPicPr>
          <p:nvPr/>
        </p:nvPicPr>
        <p:blipFill>
          <a:blip r:embed="rId19" cstate="print"/>
          <a:srcRect/>
          <a:stretch>
            <a:fillRect/>
          </a:stretch>
        </p:blipFill>
        <p:spPr bwMode="auto">
          <a:xfrm>
            <a:off x="5062538" y="6438900"/>
            <a:ext cx="4189412" cy="3032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ransition/>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6.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8.bin"/></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6.wmf"/><Relationship Id="rId5" Type="http://schemas.openxmlformats.org/officeDocument/2006/relationships/oleObject" Target="../embeddings/oleObject10.bin"/><Relationship Id="rId4" Type="http://schemas.openxmlformats.org/officeDocument/2006/relationships/image" Target="../media/image15.wmf"/></Relationships>
</file>

<file path=ppt/slides/_rels/slide2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5.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2.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20.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22.wmf"/></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5.wmf"/><Relationship Id="rId4" Type="http://schemas.openxmlformats.org/officeDocument/2006/relationships/oleObject" Target="../embeddings/oleObject16.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8.wmf"/><Relationship Id="rId5" Type="http://schemas.openxmlformats.org/officeDocument/2006/relationships/oleObject" Target="../embeddings/oleObject18.bin"/><Relationship Id="rId4" Type="http://schemas.openxmlformats.org/officeDocument/2006/relationships/image" Target="../media/image27.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412776"/>
            <a:ext cx="7772400" cy="1872208"/>
          </a:xfrm>
        </p:spPr>
        <p:txBody>
          <a:bodyPr/>
          <a:lstStyle/>
          <a:p>
            <a:r>
              <a:rPr lang="es-MX" sz="4000" b="1" dirty="0" smtClean="0">
                <a:solidFill>
                  <a:srgbClr val="FF0000"/>
                </a:solidFill>
                <a:latin typeface="Times New Roman" pitchFamily="18" charset="0"/>
                <a:cs typeface="Times New Roman" pitchFamily="18" charset="0"/>
              </a:rPr>
              <a:t>“Salario Mínimo y Sustentabilidad de las Empresas en México”</a:t>
            </a:r>
            <a:endParaRPr lang="es-MX" sz="4000" b="1" dirty="0">
              <a:solidFill>
                <a:srgbClr val="FF0000"/>
              </a:solidFill>
              <a:latin typeface="Times New Roman" pitchFamily="18" charset="0"/>
              <a:cs typeface="Times New Roman" pitchFamily="18" charset="0"/>
            </a:endParaRPr>
          </a:p>
        </p:txBody>
      </p:sp>
      <p:sp>
        <p:nvSpPr>
          <p:cNvPr id="3" name="2 Subtítulo"/>
          <p:cNvSpPr>
            <a:spLocks noGrp="1"/>
          </p:cNvSpPr>
          <p:nvPr>
            <p:ph type="subTitle" idx="1"/>
          </p:nvPr>
        </p:nvSpPr>
        <p:spPr>
          <a:xfrm>
            <a:off x="1115616" y="3789040"/>
            <a:ext cx="7016824" cy="792088"/>
          </a:xfrm>
        </p:spPr>
        <p:txBody>
          <a:bodyPr/>
          <a:lstStyle/>
          <a:p>
            <a:r>
              <a:rPr lang="es-MX" sz="2800" b="1" dirty="0" smtClean="0">
                <a:solidFill>
                  <a:srgbClr val="0070C0"/>
                </a:solidFill>
                <a:latin typeface="Times New Roman" pitchFamily="18" charset="0"/>
                <a:cs typeface="Times New Roman" pitchFamily="18" charset="0"/>
              </a:rPr>
              <a:t>Ciudad de México, 11 de marzo de 2015</a:t>
            </a:r>
            <a:endParaRPr lang="es-MX" sz="2800" b="1" dirty="0">
              <a:solidFill>
                <a:srgbClr val="0070C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30622"/>
            <a:ext cx="7499176" cy="562074"/>
          </a:xfrm>
        </p:spPr>
        <p:txBody>
          <a:bodyPr/>
          <a:lstStyle/>
          <a:p>
            <a:r>
              <a:rPr lang="es-MX" sz="2400" b="1" dirty="0" smtClean="0">
                <a:solidFill>
                  <a:srgbClr val="0070C0"/>
                </a:solidFill>
                <a:latin typeface="Times Bold Italic" pitchFamily="18" charset="0"/>
              </a:rPr>
              <a:t>RESUMEN DE ESTADÍSTICAS</a:t>
            </a:r>
          </a:p>
        </p:txBody>
      </p:sp>
      <p:sp>
        <p:nvSpPr>
          <p:cNvPr id="3" name="2 Marcador de contenido"/>
          <p:cNvSpPr>
            <a:spLocks noGrp="1"/>
          </p:cNvSpPr>
          <p:nvPr>
            <p:ph idx="1"/>
          </p:nvPr>
        </p:nvSpPr>
        <p:spPr>
          <a:xfrm>
            <a:off x="467544" y="6021288"/>
            <a:ext cx="8229600" cy="320899"/>
          </a:xfrm>
        </p:spPr>
        <p:txBody>
          <a:bodyPr/>
          <a:lstStyle/>
          <a:p>
            <a:pPr>
              <a:buNone/>
            </a:pPr>
            <a:r>
              <a:rPr lang="es-MX" sz="1200" dirty="0" smtClean="0"/>
              <a:t>Fuente: elaboración propia.</a:t>
            </a:r>
            <a:endParaRPr lang="es-MX" sz="1200" dirty="0"/>
          </a:p>
        </p:txBody>
      </p:sp>
      <p:pic>
        <p:nvPicPr>
          <p:cNvPr id="30721" name="Picture 1"/>
          <p:cNvPicPr>
            <a:picLocks noChangeAspect="1" noChangeArrowheads="1"/>
          </p:cNvPicPr>
          <p:nvPr/>
        </p:nvPicPr>
        <p:blipFill>
          <a:blip r:embed="rId3" cstate="print"/>
          <a:srcRect/>
          <a:stretch>
            <a:fillRect/>
          </a:stretch>
        </p:blipFill>
        <p:spPr bwMode="auto">
          <a:xfrm>
            <a:off x="1331640" y="692696"/>
            <a:ext cx="9758363" cy="5362575"/>
          </a:xfrm>
          <a:prstGeom prst="rect">
            <a:avLst/>
          </a:prstGeom>
          <a:noFill/>
          <a:ln w="9525">
            <a:noFill/>
            <a:miter lim="800000"/>
            <a:headEnd/>
            <a:tailEnd/>
          </a:ln>
          <a:effectLst/>
        </p:spPr>
      </p:pic>
      <p:sp>
        <p:nvSpPr>
          <p:cNvPr id="5" name="4 CuadroTexto"/>
          <p:cNvSpPr txBox="1"/>
          <p:nvPr/>
        </p:nvSpPr>
        <p:spPr>
          <a:xfrm>
            <a:off x="7380312" y="5373216"/>
            <a:ext cx="1512168" cy="707886"/>
          </a:xfrm>
          <a:prstGeom prst="rect">
            <a:avLst/>
          </a:prstGeom>
          <a:noFill/>
        </p:spPr>
        <p:txBody>
          <a:bodyPr wrap="square" rtlCol="0">
            <a:spAutoFit/>
          </a:bodyPr>
          <a:lstStyle/>
          <a:p>
            <a:pPr algn="ctr"/>
            <a:r>
              <a:rPr lang="es-MX" sz="2400" b="1" dirty="0" smtClean="0">
                <a:solidFill>
                  <a:srgbClr val="FF0000"/>
                </a:solidFill>
              </a:rPr>
              <a:t>11,606</a:t>
            </a:r>
            <a:r>
              <a:rPr lang="es-MX" sz="1600" b="1" dirty="0" smtClean="0">
                <a:solidFill>
                  <a:srgbClr val="FF0000"/>
                </a:solidFill>
              </a:rPr>
              <a:t> observaciones</a:t>
            </a:r>
            <a:endParaRPr lang="es-MX" sz="1600" b="1" dirty="0">
              <a:solidFill>
                <a:srgbClr val="FF0000"/>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7427168" cy="778098"/>
          </a:xfrm>
        </p:spPr>
        <p:txBody>
          <a:bodyPr/>
          <a:lstStyle/>
          <a:p>
            <a:r>
              <a:rPr lang="es-MX" sz="2200" b="1" dirty="0" smtClean="0">
                <a:solidFill>
                  <a:srgbClr val="0070C0"/>
                </a:solidFill>
                <a:latin typeface="Times Bold Italic" pitchFamily="18" charset="0"/>
              </a:rPr>
              <a:t>EVOLUCIÓN DEL SALARIO MÍNIMO GENERAL EN MÉXICO (PESOS POR DÍA)</a:t>
            </a:r>
          </a:p>
        </p:txBody>
      </p:sp>
      <p:sp>
        <p:nvSpPr>
          <p:cNvPr id="3" name="2 Marcador de contenido"/>
          <p:cNvSpPr>
            <a:spLocks noGrp="1"/>
          </p:cNvSpPr>
          <p:nvPr>
            <p:ph idx="1"/>
          </p:nvPr>
        </p:nvSpPr>
        <p:spPr>
          <a:xfrm>
            <a:off x="457200" y="5877272"/>
            <a:ext cx="8229600" cy="248891"/>
          </a:xfrm>
        </p:spPr>
        <p:txBody>
          <a:bodyPr/>
          <a:lstStyle/>
          <a:p>
            <a:pPr>
              <a:buNone/>
            </a:pPr>
            <a:r>
              <a:rPr lang="es-MX" sz="1200" dirty="0" smtClean="0"/>
              <a:t>Fuente: elaboración propia con datos de CONSAMI e INEGI. </a:t>
            </a:r>
            <a:endParaRPr lang="es-MX" sz="1200" dirty="0"/>
          </a:p>
        </p:txBody>
      </p:sp>
      <p:graphicFrame>
        <p:nvGraphicFramePr>
          <p:cNvPr id="6" name="3 Gráfico"/>
          <p:cNvGraphicFramePr/>
          <p:nvPr/>
        </p:nvGraphicFramePr>
        <p:xfrm>
          <a:off x="539552" y="1052736"/>
          <a:ext cx="7776864"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7427168" cy="778098"/>
          </a:xfrm>
        </p:spPr>
        <p:txBody>
          <a:bodyPr/>
          <a:lstStyle/>
          <a:p>
            <a:r>
              <a:rPr lang="es-MX" sz="2200" b="1" dirty="0" smtClean="0">
                <a:solidFill>
                  <a:srgbClr val="0070C0"/>
                </a:solidFill>
                <a:latin typeface="Times Bold Italic" pitchFamily="18" charset="0"/>
              </a:rPr>
              <a:t>TASA DE CRECIMIENTO REAL ANUAL DEL SALARIO MÍNIMO GENERAL EN MÉXICO (%)</a:t>
            </a:r>
          </a:p>
        </p:txBody>
      </p:sp>
      <p:graphicFrame>
        <p:nvGraphicFramePr>
          <p:cNvPr id="6" name="4 Gráfico"/>
          <p:cNvGraphicFramePr/>
          <p:nvPr/>
        </p:nvGraphicFramePr>
        <p:xfrm>
          <a:off x="755576" y="1340768"/>
          <a:ext cx="7776864" cy="4320480"/>
        </p:xfrm>
        <a:graphic>
          <a:graphicData uri="http://schemas.openxmlformats.org/drawingml/2006/chart">
            <c:chart xmlns:c="http://schemas.openxmlformats.org/drawingml/2006/chart" xmlns:r="http://schemas.openxmlformats.org/officeDocument/2006/relationships" r:id="rId2"/>
          </a:graphicData>
        </a:graphic>
      </p:graphicFrame>
      <p:sp>
        <p:nvSpPr>
          <p:cNvPr id="4" name="2 Marcador de contenido"/>
          <p:cNvSpPr>
            <a:spLocks noGrp="1"/>
          </p:cNvSpPr>
          <p:nvPr>
            <p:ph idx="1"/>
          </p:nvPr>
        </p:nvSpPr>
        <p:spPr>
          <a:xfrm>
            <a:off x="457200" y="5877272"/>
            <a:ext cx="8229600" cy="248891"/>
          </a:xfrm>
        </p:spPr>
        <p:txBody>
          <a:bodyPr/>
          <a:lstStyle/>
          <a:p>
            <a:pPr>
              <a:buNone/>
            </a:pPr>
            <a:r>
              <a:rPr lang="es-MX" sz="1200" dirty="0" smtClean="0"/>
              <a:t>Fuente: elaboración propia con datos de CONSAMI e INEGI. </a:t>
            </a:r>
            <a:endParaRPr lang="es-MX" sz="12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92696"/>
            <a:ext cx="8280920" cy="5184576"/>
          </a:xfrm>
        </p:spPr>
        <p:txBody>
          <a:bodyPr/>
          <a:lstStyle/>
          <a:p>
            <a:pPr marL="514350" indent="-514350">
              <a:spcBef>
                <a:spcPts val="600"/>
              </a:spcBef>
              <a:spcAft>
                <a:spcPts val="600"/>
              </a:spcAft>
              <a:buFont typeface="+mj-lt"/>
              <a:buAutoNum type="arabicPeriod"/>
            </a:pPr>
            <a:r>
              <a:rPr lang="es-MX" sz="2800" dirty="0" smtClean="0"/>
              <a:t>El salario mínimo general real ha tenido variaciones moderadas en los últimos años. </a:t>
            </a:r>
          </a:p>
          <a:p>
            <a:pPr marL="514350" indent="-514350">
              <a:spcBef>
                <a:spcPts val="600"/>
              </a:spcBef>
              <a:spcAft>
                <a:spcPts val="600"/>
              </a:spcAft>
              <a:buFont typeface="+mj-lt"/>
              <a:buAutoNum type="arabicPeriod"/>
            </a:pPr>
            <a:r>
              <a:rPr lang="es-MX" sz="2800" dirty="0" smtClean="0"/>
              <a:t>Los cambios en la rentabilidad económica tendrían poco que ver con cambios en el salario mínimo (metodológicamente resulta un tanto complejo identificar un patrón de asociación entre ambas variables). </a:t>
            </a:r>
          </a:p>
          <a:p>
            <a:pPr marL="514350" indent="-514350">
              <a:spcBef>
                <a:spcPts val="600"/>
              </a:spcBef>
              <a:spcAft>
                <a:spcPts val="600"/>
              </a:spcAft>
              <a:buFont typeface="+mj-lt"/>
              <a:buAutoNum type="arabicPeriod"/>
            </a:pPr>
            <a:r>
              <a:rPr lang="es-MX" sz="2800" dirty="0" smtClean="0"/>
              <a:t>La estrategia de investigación se centra en identificar cambios en la distribución de la masa salarial por subsectores para evaluar el efecto del salario mínimo sobre el nivel de rentabilidad económica.</a:t>
            </a:r>
          </a:p>
          <a:p>
            <a:pPr marL="514350" indent="-514350">
              <a:spcBef>
                <a:spcPts val="600"/>
              </a:spcBef>
              <a:spcAft>
                <a:spcPts val="600"/>
              </a:spcAft>
              <a:buFont typeface="+mj-lt"/>
              <a:buAutoNum type="arabicPeriod"/>
            </a:pPr>
            <a:endParaRPr lang="es-MX" sz="28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6632"/>
            <a:ext cx="7488832" cy="864096"/>
          </a:xfrm>
        </p:spPr>
        <p:txBody>
          <a:bodyPr/>
          <a:lstStyle/>
          <a:p>
            <a:r>
              <a:rPr lang="es-MX" sz="1700" b="1" dirty="0" smtClean="0">
                <a:solidFill>
                  <a:srgbClr val="0070C0"/>
                </a:solidFill>
                <a:latin typeface="Times Bold Italic" pitchFamily="18" charset="0"/>
              </a:rPr>
              <a:t>PARTICIPACIÓN DE TRABAJADORES ASALARIADOS CON HASTA 3 SM EN EL TOTAL DE TRABAJADORES SEGÚN SUBSECTOR SCIAN 3-D, MÉXICO, 2013 4Q</a:t>
            </a:r>
            <a:r>
              <a:rPr lang="es-MX" sz="1700" b="1" dirty="0" smtClean="0">
                <a:solidFill>
                  <a:srgbClr val="FF0000"/>
                </a:solidFill>
              </a:rPr>
              <a:t/>
            </a:r>
            <a:br>
              <a:rPr lang="es-MX" sz="1700" b="1" dirty="0" smtClean="0">
                <a:solidFill>
                  <a:srgbClr val="FF0000"/>
                </a:solidFill>
              </a:rPr>
            </a:br>
            <a:endParaRPr lang="es-MX" sz="1700" dirty="0"/>
          </a:p>
        </p:txBody>
      </p:sp>
      <p:graphicFrame>
        <p:nvGraphicFramePr>
          <p:cNvPr id="5" name="2 Gráfico"/>
          <p:cNvGraphicFramePr/>
          <p:nvPr/>
        </p:nvGraphicFramePr>
        <p:xfrm>
          <a:off x="107504" y="1052736"/>
          <a:ext cx="9036496" cy="4824536"/>
        </p:xfrm>
        <a:graphic>
          <a:graphicData uri="http://schemas.openxmlformats.org/drawingml/2006/chart">
            <c:chart xmlns:c="http://schemas.openxmlformats.org/drawingml/2006/chart" xmlns:r="http://schemas.openxmlformats.org/officeDocument/2006/relationships" r:id="rId3"/>
          </a:graphicData>
        </a:graphic>
      </p:graphicFrame>
      <p:sp>
        <p:nvSpPr>
          <p:cNvPr id="4" name="1 Conector recto de flecha"/>
          <p:cNvSpPr/>
          <p:nvPr/>
        </p:nvSpPr>
        <p:spPr>
          <a:xfrm>
            <a:off x="683568" y="3717032"/>
            <a:ext cx="7848873" cy="45719"/>
          </a:xfrm>
          <a:prstGeom prst="straightConnector1">
            <a:avLst/>
          </a:prstGeom>
          <a:ln w="381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s-MX"/>
          </a:p>
        </p:txBody>
      </p:sp>
      <p:sp>
        <p:nvSpPr>
          <p:cNvPr id="6" name="5 CuadroTexto"/>
          <p:cNvSpPr txBox="1"/>
          <p:nvPr/>
        </p:nvSpPr>
        <p:spPr>
          <a:xfrm>
            <a:off x="6804248" y="3284984"/>
            <a:ext cx="1152128" cy="369332"/>
          </a:xfrm>
          <a:prstGeom prst="rect">
            <a:avLst/>
          </a:prstGeom>
          <a:noFill/>
        </p:spPr>
        <p:txBody>
          <a:bodyPr wrap="square" rtlCol="0">
            <a:spAutoFit/>
          </a:bodyPr>
          <a:lstStyle/>
          <a:p>
            <a:r>
              <a:rPr lang="es-MX" b="1" dirty="0" smtClean="0">
                <a:solidFill>
                  <a:srgbClr val="FF0000"/>
                </a:solidFill>
              </a:rPr>
              <a:t>&gt;  40%</a:t>
            </a:r>
            <a:endParaRPr lang="es-MX" b="1" dirty="0">
              <a:solidFill>
                <a:srgbClr val="FF0000"/>
              </a:solidFill>
            </a:endParaRPr>
          </a:p>
        </p:txBody>
      </p:sp>
      <p:sp>
        <p:nvSpPr>
          <p:cNvPr id="7" name="6 CuadroTexto"/>
          <p:cNvSpPr txBox="1"/>
          <p:nvPr/>
        </p:nvSpPr>
        <p:spPr>
          <a:xfrm>
            <a:off x="611560" y="5949280"/>
            <a:ext cx="5328592" cy="276999"/>
          </a:xfrm>
          <a:prstGeom prst="rect">
            <a:avLst/>
          </a:prstGeom>
          <a:noFill/>
        </p:spPr>
        <p:txBody>
          <a:bodyPr wrap="square" rtlCol="0">
            <a:spAutoFit/>
          </a:bodyPr>
          <a:lstStyle/>
          <a:p>
            <a:r>
              <a:rPr lang="es-MX" sz="1200" dirty="0" smtClean="0"/>
              <a:t>Fuente: elaboración propia con datos de INEGI.</a:t>
            </a:r>
            <a:endParaRPr lang="es-MX" sz="12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355160" cy="634082"/>
          </a:xfrm>
        </p:spPr>
        <p:txBody>
          <a:bodyPr/>
          <a:lstStyle/>
          <a:p>
            <a:r>
              <a:rPr lang="es-MX" sz="2400" b="1" dirty="0" smtClean="0">
                <a:solidFill>
                  <a:srgbClr val="0070C0"/>
                </a:solidFill>
                <a:latin typeface="Times Bold Italic" pitchFamily="18" charset="0"/>
              </a:rPr>
              <a:t>CASOS CONSIDERADOS EN EL ANÁLISIS</a:t>
            </a:r>
          </a:p>
        </p:txBody>
      </p:sp>
      <p:sp>
        <p:nvSpPr>
          <p:cNvPr id="3" name="2 Marcador de contenido"/>
          <p:cNvSpPr>
            <a:spLocks noGrp="1"/>
          </p:cNvSpPr>
          <p:nvPr>
            <p:ph idx="1"/>
          </p:nvPr>
        </p:nvSpPr>
        <p:spPr>
          <a:xfrm>
            <a:off x="395536" y="5949280"/>
            <a:ext cx="4114800" cy="320899"/>
          </a:xfrm>
        </p:spPr>
        <p:txBody>
          <a:bodyPr/>
          <a:lstStyle/>
          <a:p>
            <a:pPr>
              <a:buNone/>
            </a:pPr>
            <a:r>
              <a:rPr lang="es-MX" sz="1200" dirty="0" smtClean="0"/>
              <a:t>Fuente: elaboración propia. </a:t>
            </a:r>
          </a:p>
          <a:p>
            <a:pPr>
              <a:buNone/>
            </a:pPr>
            <a:endParaRPr lang="es-MX" sz="1200" dirty="0"/>
          </a:p>
        </p:txBody>
      </p:sp>
      <p:graphicFrame>
        <p:nvGraphicFramePr>
          <p:cNvPr id="5" name="4 Tabla"/>
          <p:cNvGraphicFramePr>
            <a:graphicFrameLocks noGrp="1"/>
          </p:cNvGraphicFramePr>
          <p:nvPr/>
        </p:nvGraphicFramePr>
        <p:xfrm>
          <a:off x="611560" y="1052735"/>
          <a:ext cx="7776864" cy="4419185"/>
        </p:xfrm>
        <a:graphic>
          <a:graphicData uri="http://schemas.openxmlformats.org/drawingml/2006/table">
            <a:tbl>
              <a:tblPr/>
              <a:tblGrid>
                <a:gridCol w="1351650"/>
                <a:gridCol w="6425214"/>
              </a:tblGrid>
              <a:tr h="555775">
                <a:tc>
                  <a:txBody>
                    <a:bodyPr/>
                    <a:lstStyle/>
                    <a:p>
                      <a:pPr algn="ctr">
                        <a:lnSpc>
                          <a:spcPct val="150000"/>
                        </a:lnSpc>
                        <a:spcBef>
                          <a:spcPts val="600"/>
                        </a:spcBef>
                        <a:spcAft>
                          <a:spcPts val="600"/>
                        </a:spcAft>
                      </a:pPr>
                      <a:r>
                        <a:rPr lang="es-MX" sz="1600" b="1" dirty="0">
                          <a:latin typeface="Georgia"/>
                          <a:ea typeface="Calibri"/>
                          <a:cs typeface="Times New Roman"/>
                        </a:rPr>
                        <a:t>CASOS</a:t>
                      </a:r>
                      <a:endParaRPr lang="es-MX"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es-MX" sz="1600" b="1" dirty="0">
                          <a:latin typeface="Georgia"/>
                          <a:ea typeface="Calibri"/>
                          <a:cs typeface="Times New Roman"/>
                        </a:rPr>
                        <a:t>DESCRIPCIÓN</a:t>
                      </a:r>
                      <a:endParaRPr lang="es-MX"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0746">
                <a:tc>
                  <a:txBody>
                    <a:bodyPr/>
                    <a:lstStyle/>
                    <a:p>
                      <a:pPr algn="ctr">
                        <a:lnSpc>
                          <a:spcPct val="150000"/>
                        </a:lnSpc>
                        <a:spcBef>
                          <a:spcPts val="600"/>
                        </a:spcBef>
                        <a:spcAft>
                          <a:spcPts val="600"/>
                        </a:spcAft>
                      </a:pPr>
                      <a:r>
                        <a:rPr lang="es-MX" sz="1600" b="1">
                          <a:latin typeface="Georgia"/>
                          <a:ea typeface="Calibri"/>
                          <a:cs typeface="Times New Roman"/>
                        </a:rPr>
                        <a:t>Modelo 1</a:t>
                      </a:r>
                      <a:endParaRPr lang="es-MX"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es-MX" sz="1600" dirty="0">
                          <a:latin typeface="Georgia"/>
                          <a:ea typeface="Calibri"/>
                          <a:cs typeface="Times New Roman"/>
                        </a:rPr>
                        <a:t>Con base en el índice de la nómina del salario mínimo real (sigue los cambios en la distribución de los trabajadores por cohortes de SM).</a:t>
                      </a:r>
                      <a:endParaRPr lang="es-MX"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2190">
                <a:tc>
                  <a:txBody>
                    <a:bodyPr/>
                    <a:lstStyle/>
                    <a:p>
                      <a:pPr algn="ctr">
                        <a:lnSpc>
                          <a:spcPct val="150000"/>
                        </a:lnSpc>
                        <a:spcBef>
                          <a:spcPts val="600"/>
                        </a:spcBef>
                        <a:spcAft>
                          <a:spcPts val="600"/>
                        </a:spcAft>
                      </a:pPr>
                      <a:r>
                        <a:rPr lang="es-MX" sz="1600" b="1">
                          <a:latin typeface="Georgia"/>
                          <a:ea typeface="Calibri"/>
                          <a:cs typeface="Times New Roman"/>
                        </a:rPr>
                        <a:t>Modelo 2</a:t>
                      </a:r>
                      <a:endParaRPr lang="es-MX"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es-MX" sz="1600">
                          <a:latin typeface="Georgia"/>
                          <a:ea typeface="Calibri"/>
                          <a:cs typeface="Times New Roman"/>
                        </a:rPr>
                        <a:t>Sin la nómina del salario mínimo pero con las remuneraciones medias reales y productividad laboral.</a:t>
                      </a:r>
                      <a:endParaRPr lang="es-MX"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2190">
                <a:tc>
                  <a:txBody>
                    <a:bodyPr/>
                    <a:lstStyle/>
                    <a:p>
                      <a:pPr algn="ctr">
                        <a:lnSpc>
                          <a:spcPct val="150000"/>
                        </a:lnSpc>
                        <a:spcBef>
                          <a:spcPts val="600"/>
                        </a:spcBef>
                        <a:spcAft>
                          <a:spcPts val="600"/>
                        </a:spcAft>
                      </a:pPr>
                      <a:r>
                        <a:rPr lang="es-MX" sz="1600" b="1">
                          <a:latin typeface="Georgia"/>
                          <a:ea typeface="Calibri"/>
                          <a:cs typeface="Times New Roman"/>
                        </a:rPr>
                        <a:t>Modelo 3</a:t>
                      </a:r>
                      <a:endParaRPr lang="es-MX"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es-MX" sz="1600" dirty="0">
                          <a:latin typeface="Georgia"/>
                          <a:ea typeface="Calibri"/>
                          <a:cs typeface="Times New Roman"/>
                        </a:rPr>
                        <a:t>Con base en el índice del ingreso real anual de los trabajadores que perciben hasta tres salarios </a:t>
                      </a:r>
                      <a:r>
                        <a:rPr lang="es-MX" sz="1600" dirty="0" smtClean="0">
                          <a:latin typeface="Georgia"/>
                          <a:ea typeface="Calibri"/>
                          <a:cs typeface="Times New Roman"/>
                        </a:rPr>
                        <a:t>mínimos.</a:t>
                      </a:r>
                      <a:endParaRPr lang="es-MX"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8284">
                <a:tc>
                  <a:txBody>
                    <a:bodyPr/>
                    <a:lstStyle/>
                    <a:p>
                      <a:pPr algn="ctr">
                        <a:lnSpc>
                          <a:spcPct val="150000"/>
                        </a:lnSpc>
                        <a:spcBef>
                          <a:spcPts val="600"/>
                        </a:spcBef>
                        <a:spcAft>
                          <a:spcPts val="600"/>
                        </a:spcAft>
                      </a:pPr>
                      <a:r>
                        <a:rPr lang="es-MX" sz="1600" b="1">
                          <a:latin typeface="Georgia"/>
                          <a:ea typeface="Calibri"/>
                          <a:cs typeface="Times New Roman"/>
                        </a:rPr>
                        <a:t>Modelo 4</a:t>
                      </a:r>
                      <a:endParaRPr lang="es-MX"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es-MX" sz="1600" dirty="0">
                          <a:latin typeface="Georgia"/>
                          <a:ea typeface="Calibri"/>
                          <a:cs typeface="Times New Roman"/>
                        </a:rPr>
                        <a:t>Es una extensión del modelo 3 con base en un sistema de ecuaciones estructurales y </a:t>
                      </a:r>
                      <a:r>
                        <a:rPr lang="es-MX" sz="1600" dirty="0" smtClean="0">
                          <a:latin typeface="Georgia"/>
                          <a:ea typeface="Calibri"/>
                          <a:cs typeface="Times New Roman"/>
                        </a:rPr>
                        <a:t>uso </a:t>
                      </a:r>
                      <a:r>
                        <a:rPr lang="es-MX" sz="1600" dirty="0">
                          <a:latin typeface="Georgia"/>
                          <a:ea typeface="Calibri"/>
                          <a:cs typeface="Times New Roman"/>
                        </a:rPr>
                        <a:t>de </a:t>
                      </a:r>
                      <a:r>
                        <a:rPr lang="es-MX" sz="1600" dirty="0" smtClean="0">
                          <a:latin typeface="Georgia"/>
                          <a:ea typeface="Calibri"/>
                          <a:cs typeface="Times New Roman"/>
                        </a:rPr>
                        <a:t>variables</a:t>
                      </a:r>
                      <a:r>
                        <a:rPr lang="es-MX" sz="1600" baseline="0" dirty="0" smtClean="0">
                          <a:latin typeface="Georgia"/>
                          <a:ea typeface="Calibri"/>
                          <a:cs typeface="Times New Roman"/>
                        </a:rPr>
                        <a:t> instrumentales</a:t>
                      </a:r>
                      <a:r>
                        <a:rPr lang="es-MX" sz="1600" dirty="0" smtClean="0">
                          <a:latin typeface="Georgia"/>
                          <a:ea typeface="Calibri"/>
                          <a:cs typeface="Times New Roman"/>
                        </a:rPr>
                        <a:t> </a:t>
                      </a:r>
                      <a:r>
                        <a:rPr lang="es-MX" sz="1600" dirty="0">
                          <a:latin typeface="Georgia"/>
                          <a:ea typeface="Calibri"/>
                          <a:cs typeface="Times New Roman"/>
                        </a:rPr>
                        <a:t>(</a:t>
                      </a:r>
                      <a:r>
                        <a:rPr lang="es-MX" sz="1600" i="1" dirty="0" err="1">
                          <a:latin typeface="Georgia"/>
                          <a:ea typeface="Calibri"/>
                          <a:cs typeface="Times New Roman"/>
                        </a:rPr>
                        <a:t>vgr</a:t>
                      </a:r>
                      <a:r>
                        <a:rPr lang="es-MX" sz="1600" i="1" dirty="0">
                          <a:latin typeface="Georgia"/>
                          <a:ea typeface="Calibri"/>
                          <a:cs typeface="Times New Roman"/>
                        </a:rPr>
                        <a:t>.</a:t>
                      </a:r>
                      <a:r>
                        <a:rPr lang="es-MX" sz="1600" dirty="0">
                          <a:latin typeface="Georgia"/>
                          <a:ea typeface="Calibri"/>
                          <a:cs typeface="Times New Roman"/>
                        </a:rPr>
                        <a:t> el ingreso real anual de los trabajadores de hasta tres salarios mínimos es una variable endógena en el modelo).</a:t>
                      </a:r>
                      <a:endParaRPr lang="es-MX"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60648"/>
            <a:ext cx="7848872" cy="720080"/>
          </a:xfrm>
        </p:spPr>
        <p:txBody>
          <a:bodyPr/>
          <a:lstStyle/>
          <a:p>
            <a:r>
              <a:rPr lang="es-MX" sz="2400" b="1" dirty="0" smtClean="0">
                <a:solidFill>
                  <a:srgbClr val="0070C0"/>
                </a:solidFill>
                <a:latin typeface="Times Bold Italic" pitchFamily="18" charset="0"/>
              </a:rPr>
              <a:t>CÁLCULO DE LA NÓMINA DE TRABAJADORES SEGÚN RANGOS DE SM</a:t>
            </a:r>
          </a:p>
        </p:txBody>
      </p:sp>
      <p:sp>
        <p:nvSpPr>
          <p:cNvPr id="3" name="2 Marcador de contenido"/>
          <p:cNvSpPr>
            <a:spLocks noGrp="1"/>
          </p:cNvSpPr>
          <p:nvPr>
            <p:ph idx="1"/>
          </p:nvPr>
        </p:nvSpPr>
        <p:spPr>
          <a:xfrm>
            <a:off x="467544" y="4365104"/>
            <a:ext cx="8352928" cy="1368152"/>
          </a:xfrm>
        </p:spPr>
        <p:txBody>
          <a:bodyPr/>
          <a:lstStyle/>
          <a:p>
            <a:r>
              <a:rPr lang="es-MX" sz="2200" dirty="0" smtClean="0">
                <a:solidFill>
                  <a:srgbClr val="FF0000"/>
                </a:solidFill>
              </a:rPr>
              <a:t>La nómina del salario mínimo se calcula en función de la distribución de la masa salarial  </a:t>
            </a:r>
            <a:r>
              <a:rPr lang="es-MX" sz="2200" i="1" dirty="0" smtClean="0">
                <a:solidFill>
                  <a:srgbClr val="FF0000"/>
                </a:solidFill>
              </a:rPr>
              <a:t>f(.) </a:t>
            </a:r>
            <a:r>
              <a:rPr lang="es-MX" sz="2200" dirty="0" smtClean="0">
                <a:solidFill>
                  <a:srgbClr val="FF0000"/>
                </a:solidFill>
              </a:rPr>
              <a:t>y de cambios en el número de trabajadores asalariados dentro de cada subsector SCIAN 3-D.</a:t>
            </a:r>
            <a:endParaRPr lang="es-MX" sz="2200" dirty="0">
              <a:solidFill>
                <a:srgbClr val="FF0000"/>
              </a:solidFill>
            </a:endParaRPr>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3073" name="Object 1"/>
          <p:cNvGraphicFramePr>
            <a:graphicFrameLocks noChangeAspect="1"/>
          </p:cNvGraphicFramePr>
          <p:nvPr/>
        </p:nvGraphicFramePr>
        <p:xfrm>
          <a:off x="611560" y="1340768"/>
          <a:ext cx="6336704" cy="534744"/>
        </p:xfrm>
        <a:graphic>
          <a:graphicData uri="http://schemas.openxmlformats.org/presentationml/2006/ole">
            <mc:AlternateContent xmlns:mc="http://schemas.openxmlformats.org/markup-compatibility/2006">
              <mc:Choice xmlns:v="urn:schemas-microsoft-com:vml" Requires="v">
                <p:oleObj spid="_x0000_s3084" name="Ecuación" r:id="rId3" imgW="2832100" imgH="241300" progId="Equation.3">
                  <p:embed/>
                </p:oleObj>
              </mc:Choice>
              <mc:Fallback>
                <p:oleObj name="Ecuación" r:id="rId3" imgW="2832100" imgH="24130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1340768"/>
                        <a:ext cx="6336704" cy="5347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3075" name="Object 3"/>
          <p:cNvGraphicFramePr>
            <a:graphicFrameLocks noChangeAspect="1"/>
          </p:cNvGraphicFramePr>
          <p:nvPr/>
        </p:nvGraphicFramePr>
        <p:xfrm>
          <a:off x="611560" y="2029164"/>
          <a:ext cx="6678752" cy="504057"/>
        </p:xfrm>
        <a:graphic>
          <a:graphicData uri="http://schemas.openxmlformats.org/presentationml/2006/ole">
            <mc:AlternateContent xmlns:mc="http://schemas.openxmlformats.org/markup-compatibility/2006">
              <mc:Choice xmlns:v="urn:schemas-microsoft-com:vml" Requires="v">
                <p:oleObj spid="_x0000_s3085" name="Ecuación" r:id="rId5" imgW="3162300" imgH="241300" progId="Equation.3">
                  <p:embed/>
                </p:oleObj>
              </mc:Choice>
              <mc:Fallback>
                <p:oleObj name="Ecuación" r:id="rId5" imgW="3162300" imgH="2413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2029164"/>
                        <a:ext cx="6678752" cy="5040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3077" name="Object 5"/>
          <p:cNvGraphicFramePr>
            <a:graphicFrameLocks noChangeAspect="1"/>
          </p:cNvGraphicFramePr>
          <p:nvPr/>
        </p:nvGraphicFramePr>
        <p:xfrm>
          <a:off x="611559" y="2749244"/>
          <a:ext cx="6628346" cy="504057"/>
        </p:xfrm>
        <a:graphic>
          <a:graphicData uri="http://schemas.openxmlformats.org/presentationml/2006/ole">
            <mc:AlternateContent xmlns:mc="http://schemas.openxmlformats.org/markup-compatibility/2006">
              <mc:Choice xmlns:v="urn:schemas-microsoft-com:vml" Requires="v">
                <p:oleObj spid="_x0000_s3086" name="Ecuación" r:id="rId7" imgW="3136900" imgH="241300" progId="Equation.3">
                  <p:embed/>
                </p:oleObj>
              </mc:Choice>
              <mc:Fallback>
                <p:oleObj name="Ecuación" r:id="rId7" imgW="3136900" imgH="241300" progId="Equation.3">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1559" y="2749244"/>
                        <a:ext cx="6628346" cy="5040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3079" name="Object 7"/>
          <p:cNvGraphicFramePr>
            <a:graphicFrameLocks noChangeAspect="1"/>
          </p:cNvGraphicFramePr>
          <p:nvPr/>
        </p:nvGraphicFramePr>
        <p:xfrm>
          <a:off x="2395538" y="3429000"/>
          <a:ext cx="3603625" cy="558800"/>
        </p:xfrm>
        <a:graphic>
          <a:graphicData uri="http://schemas.openxmlformats.org/presentationml/2006/ole">
            <mc:AlternateContent xmlns:mc="http://schemas.openxmlformats.org/markup-compatibility/2006">
              <mc:Choice xmlns:v="urn:schemas-microsoft-com:vml" Requires="v">
                <p:oleObj spid="_x0000_s3087" name="Ecuación" r:id="rId9" imgW="1815840" imgH="291960" progId="Equation.3">
                  <p:embed/>
                </p:oleObj>
              </mc:Choice>
              <mc:Fallback>
                <p:oleObj name="Ecuación" r:id="rId9" imgW="1815840" imgH="291960"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95538" y="3429000"/>
                        <a:ext cx="3603625"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11 CuadroTexto"/>
          <p:cNvSpPr txBox="1"/>
          <p:nvPr/>
        </p:nvSpPr>
        <p:spPr>
          <a:xfrm>
            <a:off x="7092280" y="1403484"/>
            <a:ext cx="1368152" cy="369332"/>
          </a:xfrm>
          <a:prstGeom prst="rect">
            <a:avLst/>
          </a:prstGeom>
          <a:noFill/>
        </p:spPr>
        <p:txBody>
          <a:bodyPr wrap="square" rtlCol="0">
            <a:spAutoFit/>
          </a:bodyPr>
          <a:lstStyle/>
          <a:p>
            <a:pPr algn="ctr"/>
            <a:r>
              <a:rPr lang="es-MX" dirty="0" smtClean="0"/>
              <a:t>… (1)</a:t>
            </a:r>
            <a:endParaRPr lang="es-MX" dirty="0"/>
          </a:p>
        </p:txBody>
      </p:sp>
      <p:sp>
        <p:nvSpPr>
          <p:cNvPr id="13" name="12 CuadroTexto"/>
          <p:cNvSpPr txBox="1"/>
          <p:nvPr/>
        </p:nvSpPr>
        <p:spPr>
          <a:xfrm>
            <a:off x="7092280" y="2051556"/>
            <a:ext cx="1368152" cy="369332"/>
          </a:xfrm>
          <a:prstGeom prst="rect">
            <a:avLst/>
          </a:prstGeom>
          <a:noFill/>
        </p:spPr>
        <p:txBody>
          <a:bodyPr wrap="square" rtlCol="0">
            <a:spAutoFit/>
          </a:bodyPr>
          <a:lstStyle/>
          <a:p>
            <a:pPr algn="ctr"/>
            <a:r>
              <a:rPr lang="es-MX" dirty="0" smtClean="0"/>
              <a:t>… (2)</a:t>
            </a:r>
            <a:endParaRPr lang="es-MX" dirty="0"/>
          </a:p>
        </p:txBody>
      </p:sp>
      <p:sp>
        <p:nvSpPr>
          <p:cNvPr id="14" name="13 CuadroTexto"/>
          <p:cNvSpPr txBox="1"/>
          <p:nvPr/>
        </p:nvSpPr>
        <p:spPr>
          <a:xfrm>
            <a:off x="7092280" y="2843644"/>
            <a:ext cx="1368152" cy="369332"/>
          </a:xfrm>
          <a:prstGeom prst="rect">
            <a:avLst/>
          </a:prstGeom>
          <a:noFill/>
        </p:spPr>
        <p:txBody>
          <a:bodyPr wrap="square" rtlCol="0">
            <a:spAutoFit/>
          </a:bodyPr>
          <a:lstStyle/>
          <a:p>
            <a:pPr algn="ctr"/>
            <a:r>
              <a:rPr lang="es-MX" dirty="0" smtClean="0"/>
              <a:t>… (3)</a:t>
            </a:r>
            <a:endParaRPr lang="es-MX"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7427168" cy="792088"/>
          </a:xfrm>
        </p:spPr>
        <p:txBody>
          <a:bodyPr/>
          <a:lstStyle/>
          <a:p>
            <a:r>
              <a:rPr lang="es-MX" sz="2400" b="1" dirty="0" smtClean="0">
                <a:solidFill>
                  <a:srgbClr val="0070C0"/>
                </a:solidFill>
                <a:latin typeface="Times Bold Italic" pitchFamily="18" charset="0"/>
              </a:rPr>
              <a:t>MODELO 1 – CON BASE EN LA DISTRIBUCIÓN DE LA MASA SALARIAL  (TRABAJADORES)</a:t>
            </a:r>
          </a:p>
        </p:txBody>
      </p:sp>
      <p:sp>
        <p:nvSpPr>
          <p:cNvPr id="3" name="2 Marcador de contenido"/>
          <p:cNvSpPr>
            <a:spLocks noGrp="1"/>
          </p:cNvSpPr>
          <p:nvPr>
            <p:ph idx="1"/>
          </p:nvPr>
        </p:nvSpPr>
        <p:spPr>
          <a:xfrm>
            <a:off x="323528" y="4509120"/>
            <a:ext cx="8424936" cy="1728192"/>
          </a:xfrm>
        </p:spPr>
        <p:txBody>
          <a:bodyPr/>
          <a:lstStyle/>
          <a:p>
            <a:pPr marL="457200" indent="-457200">
              <a:buFont typeface="+mj-lt"/>
              <a:buAutoNum type="arabicParenR"/>
            </a:pPr>
            <a:r>
              <a:rPr lang="es-MX" sz="2000" dirty="0" smtClean="0"/>
              <a:t>¿Cómo afecta la nómina del salario mínimo la rentabilidad económica de las empresas? (ecuación 1)</a:t>
            </a:r>
          </a:p>
          <a:p>
            <a:pPr marL="457200" indent="-457200">
              <a:buFont typeface="+mj-lt"/>
              <a:buAutoNum type="arabicParenR"/>
            </a:pPr>
            <a:r>
              <a:rPr lang="es-MX" sz="2000" dirty="0" smtClean="0"/>
              <a:t>La nómina del salario mínimo depende de la evolución del INPC y de la cantidad de horas trabajadas en la economía según nivel de escolaridad (ecuación 2)</a:t>
            </a:r>
          </a:p>
          <a:p>
            <a:pPr marL="457200" indent="-457200">
              <a:buFont typeface="+mj-lt"/>
              <a:buAutoNum type="arabicParenR"/>
            </a:pPr>
            <a:endParaRPr lang="es-MX" sz="2000" dirty="0" smtClean="0"/>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27649" name="Object 1"/>
          <p:cNvGraphicFramePr>
            <a:graphicFrameLocks noChangeAspect="1"/>
          </p:cNvGraphicFramePr>
          <p:nvPr/>
        </p:nvGraphicFramePr>
        <p:xfrm>
          <a:off x="539552" y="1700808"/>
          <a:ext cx="6223626" cy="414909"/>
        </p:xfrm>
        <a:graphic>
          <a:graphicData uri="http://schemas.openxmlformats.org/presentationml/2006/ole">
            <mc:AlternateContent xmlns:mc="http://schemas.openxmlformats.org/markup-compatibility/2006">
              <mc:Choice xmlns:v="urn:schemas-microsoft-com:vml" Requires="v">
                <p:oleObj spid="_x0000_s27660" name="Ecuación" r:id="rId3" imgW="3594100" imgH="241300" progId="Equation.3">
                  <p:embed/>
                </p:oleObj>
              </mc:Choice>
              <mc:Fallback>
                <p:oleObj name="Ecuación" r:id="rId3" imgW="3594100" imgH="24130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1700808"/>
                        <a:ext cx="6223626" cy="41490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27651" name="Object 3"/>
          <p:cNvGraphicFramePr>
            <a:graphicFrameLocks noChangeAspect="1"/>
          </p:cNvGraphicFramePr>
          <p:nvPr/>
        </p:nvGraphicFramePr>
        <p:xfrm>
          <a:off x="539552" y="2492896"/>
          <a:ext cx="8220913" cy="360040"/>
        </p:xfrm>
        <a:graphic>
          <a:graphicData uri="http://schemas.openxmlformats.org/presentationml/2006/ole">
            <mc:AlternateContent xmlns:mc="http://schemas.openxmlformats.org/markup-compatibility/2006">
              <mc:Choice xmlns:v="urn:schemas-microsoft-com:vml" Requires="v">
                <p:oleObj spid="_x0000_s27661" name="Ecuación" r:id="rId5" imgW="5295900" imgH="241300" progId="Equation.3">
                  <p:embed/>
                </p:oleObj>
              </mc:Choice>
              <mc:Fallback>
                <p:oleObj name="Ecuación" r:id="rId5" imgW="5295900" imgH="24130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2492896"/>
                        <a:ext cx="8220913" cy="360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7 CuadroTexto"/>
          <p:cNvSpPr txBox="1"/>
          <p:nvPr/>
        </p:nvSpPr>
        <p:spPr>
          <a:xfrm>
            <a:off x="6948264" y="1628800"/>
            <a:ext cx="1224136" cy="369332"/>
          </a:xfrm>
          <a:prstGeom prst="rect">
            <a:avLst/>
          </a:prstGeom>
          <a:noFill/>
        </p:spPr>
        <p:txBody>
          <a:bodyPr wrap="square" rtlCol="0">
            <a:spAutoFit/>
          </a:bodyPr>
          <a:lstStyle/>
          <a:p>
            <a:r>
              <a:rPr lang="es-MX" dirty="0" smtClean="0"/>
              <a:t>… (1)</a:t>
            </a:r>
            <a:endParaRPr lang="es-MX" dirty="0"/>
          </a:p>
        </p:txBody>
      </p:sp>
      <p:sp>
        <p:nvSpPr>
          <p:cNvPr id="276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27653" name="Object 5"/>
          <p:cNvGraphicFramePr>
            <a:graphicFrameLocks noChangeAspect="1"/>
          </p:cNvGraphicFramePr>
          <p:nvPr/>
        </p:nvGraphicFramePr>
        <p:xfrm>
          <a:off x="539552" y="3284984"/>
          <a:ext cx="5631025" cy="432048"/>
        </p:xfrm>
        <a:graphic>
          <a:graphicData uri="http://schemas.openxmlformats.org/presentationml/2006/ole">
            <mc:AlternateContent xmlns:mc="http://schemas.openxmlformats.org/markup-compatibility/2006">
              <mc:Choice xmlns:v="urn:schemas-microsoft-com:vml" Requires="v">
                <p:oleObj spid="_x0000_s27662" name="Ecuación" r:id="rId7" imgW="3111500" imgH="241300" progId="Equation.3">
                  <p:embed/>
                </p:oleObj>
              </mc:Choice>
              <mc:Fallback>
                <p:oleObj name="Ecuación" r:id="rId7" imgW="3111500" imgH="241300" progId="Equation.3">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9552" y="3284984"/>
                        <a:ext cx="5631025" cy="4320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10 CuadroTexto"/>
          <p:cNvSpPr txBox="1"/>
          <p:nvPr/>
        </p:nvSpPr>
        <p:spPr>
          <a:xfrm>
            <a:off x="6804248" y="3284984"/>
            <a:ext cx="1224136" cy="369332"/>
          </a:xfrm>
          <a:prstGeom prst="rect">
            <a:avLst/>
          </a:prstGeom>
          <a:noFill/>
        </p:spPr>
        <p:txBody>
          <a:bodyPr wrap="square" rtlCol="0">
            <a:spAutoFit/>
          </a:bodyPr>
          <a:lstStyle/>
          <a:p>
            <a:r>
              <a:rPr lang="es-MX" dirty="0" smtClean="0"/>
              <a:t>… (2)</a:t>
            </a:r>
            <a:endParaRPr lang="es-MX" dirty="0"/>
          </a:p>
        </p:txBody>
      </p:sp>
      <p:sp>
        <p:nvSpPr>
          <p:cNvPr id="276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27655" name="Object 7"/>
          <p:cNvGraphicFramePr>
            <a:graphicFrameLocks noChangeAspect="1"/>
          </p:cNvGraphicFramePr>
          <p:nvPr/>
        </p:nvGraphicFramePr>
        <p:xfrm>
          <a:off x="467544" y="4077072"/>
          <a:ext cx="8571722" cy="360040"/>
        </p:xfrm>
        <a:graphic>
          <a:graphicData uri="http://schemas.openxmlformats.org/presentationml/2006/ole">
            <mc:AlternateContent xmlns:mc="http://schemas.openxmlformats.org/markup-compatibility/2006">
              <mc:Choice xmlns:v="urn:schemas-microsoft-com:vml" Requires="v">
                <p:oleObj spid="_x0000_s27663" name="Ecuación" r:id="rId9" imgW="5905500" imgH="241300" progId="Equation.3">
                  <p:embed/>
                </p:oleObj>
              </mc:Choice>
              <mc:Fallback>
                <p:oleObj name="Ecuación" r:id="rId9" imgW="5905500" imgH="241300"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67544" y="4077072"/>
                        <a:ext cx="8571722" cy="360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13 CuadroTexto"/>
          <p:cNvSpPr txBox="1"/>
          <p:nvPr/>
        </p:nvSpPr>
        <p:spPr>
          <a:xfrm>
            <a:off x="827584" y="1124744"/>
            <a:ext cx="7488832" cy="369332"/>
          </a:xfrm>
          <a:prstGeom prst="rect">
            <a:avLst/>
          </a:prstGeom>
          <a:noFill/>
        </p:spPr>
        <p:txBody>
          <a:bodyPr wrap="square" rtlCol="0">
            <a:spAutoFit/>
          </a:bodyPr>
          <a:lstStyle/>
          <a:p>
            <a:pPr algn="ctr"/>
            <a:r>
              <a:rPr lang="es-MX" b="1" i="1" dirty="0" smtClean="0">
                <a:solidFill>
                  <a:srgbClr val="FF0000"/>
                </a:solidFill>
              </a:rPr>
              <a:t>La variable dependiente es la rentabilidad económica (EBO2</a:t>
            </a:r>
            <a:r>
              <a:rPr lang="es-MX" sz="1200" b="1" i="1" dirty="0" smtClean="0">
                <a:solidFill>
                  <a:srgbClr val="FF0000"/>
                </a:solidFill>
              </a:rPr>
              <a:t>i,t</a:t>
            </a:r>
            <a:r>
              <a:rPr lang="es-MX" b="1" i="1" dirty="0" smtClean="0">
                <a:solidFill>
                  <a:srgbClr val="FF0000"/>
                </a:solidFill>
              </a:rPr>
              <a:t>)</a:t>
            </a:r>
            <a:endParaRPr lang="es-MX" b="1" i="1" dirty="0">
              <a:solidFill>
                <a:srgbClr val="FF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7283152" cy="706090"/>
          </a:xfrm>
        </p:spPr>
        <p:txBody>
          <a:bodyPr/>
          <a:lstStyle/>
          <a:p>
            <a:r>
              <a:rPr lang="es-MX" sz="2400" b="1" dirty="0" smtClean="0">
                <a:solidFill>
                  <a:srgbClr val="0070C0"/>
                </a:solidFill>
                <a:latin typeface="Times Bold Italic" pitchFamily="18" charset="0"/>
              </a:rPr>
              <a:t>RESULTADOS DE LA PRUEBA DE HAUSMAN DEL MODELO 1</a:t>
            </a:r>
          </a:p>
        </p:txBody>
      </p:sp>
      <p:sp>
        <p:nvSpPr>
          <p:cNvPr id="3" name="2 Marcador de contenido"/>
          <p:cNvSpPr>
            <a:spLocks noGrp="1"/>
          </p:cNvSpPr>
          <p:nvPr>
            <p:ph idx="1"/>
          </p:nvPr>
        </p:nvSpPr>
        <p:spPr>
          <a:xfrm>
            <a:off x="539552" y="4221088"/>
            <a:ext cx="8229600" cy="1872208"/>
          </a:xfrm>
        </p:spPr>
        <p:txBody>
          <a:bodyPr/>
          <a:lstStyle/>
          <a:p>
            <a:r>
              <a:rPr lang="es-MX" sz="2400" dirty="0" smtClean="0">
                <a:solidFill>
                  <a:srgbClr val="FF0000"/>
                </a:solidFill>
              </a:rPr>
              <a:t>Con base en la prueba de </a:t>
            </a:r>
            <a:r>
              <a:rPr lang="es-MX" sz="2400" dirty="0" err="1" smtClean="0">
                <a:solidFill>
                  <a:srgbClr val="FF0000"/>
                </a:solidFill>
              </a:rPr>
              <a:t>Hausman</a:t>
            </a:r>
            <a:r>
              <a:rPr lang="es-MX" sz="2400" dirty="0" smtClean="0">
                <a:solidFill>
                  <a:srgbClr val="FF0000"/>
                </a:solidFill>
              </a:rPr>
              <a:t>, los coeficientes estimados de la ecuación (1) corresponden a un modelo de efectos fijos y uno de efectos aleatorios para la ecuación (2).</a:t>
            </a:r>
          </a:p>
          <a:p>
            <a:r>
              <a:rPr lang="es-MX" sz="2400" dirty="0" smtClean="0">
                <a:solidFill>
                  <a:srgbClr val="FF0000"/>
                </a:solidFill>
              </a:rPr>
              <a:t>La ecuación (1a) corresponde a un análisis de sensibilidad.</a:t>
            </a:r>
            <a:endParaRPr lang="es-MX" sz="2400" dirty="0">
              <a:solidFill>
                <a:srgbClr val="FF0000"/>
              </a:solidFill>
            </a:endParaRPr>
          </a:p>
        </p:txBody>
      </p:sp>
      <p:pic>
        <p:nvPicPr>
          <p:cNvPr id="55297" name="Picture 1"/>
          <p:cNvPicPr>
            <a:picLocks noChangeAspect="1" noChangeArrowheads="1"/>
          </p:cNvPicPr>
          <p:nvPr/>
        </p:nvPicPr>
        <p:blipFill>
          <a:blip r:embed="rId2" cstate="print"/>
          <a:srcRect t="11111"/>
          <a:stretch>
            <a:fillRect/>
          </a:stretch>
        </p:blipFill>
        <p:spPr bwMode="auto">
          <a:xfrm>
            <a:off x="395536" y="1114246"/>
            <a:ext cx="8496944" cy="284214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2" name="Picture 2"/>
          <p:cNvPicPr>
            <a:picLocks noChangeAspect="1" noChangeArrowheads="1"/>
          </p:cNvPicPr>
          <p:nvPr/>
        </p:nvPicPr>
        <p:blipFill>
          <a:blip r:embed="rId2" cstate="print"/>
          <a:srcRect t="3134" b="3827"/>
          <a:stretch>
            <a:fillRect/>
          </a:stretch>
        </p:blipFill>
        <p:spPr bwMode="auto">
          <a:xfrm>
            <a:off x="539552" y="-27384"/>
            <a:ext cx="6336704" cy="6336704"/>
          </a:xfrm>
          <a:prstGeom prst="rect">
            <a:avLst/>
          </a:prstGeom>
          <a:noFill/>
          <a:ln w="9525">
            <a:noFill/>
            <a:miter lim="800000"/>
            <a:headEnd/>
            <a:tailEnd/>
          </a:ln>
          <a:effectLst/>
        </p:spPr>
      </p:pic>
      <p:sp>
        <p:nvSpPr>
          <p:cNvPr id="3" name="2 CuadroTexto"/>
          <p:cNvSpPr txBox="1"/>
          <p:nvPr/>
        </p:nvSpPr>
        <p:spPr>
          <a:xfrm>
            <a:off x="7308304" y="1412776"/>
            <a:ext cx="1584176" cy="1754326"/>
          </a:xfrm>
          <a:prstGeom prst="rect">
            <a:avLst/>
          </a:prstGeom>
          <a:noFill/>
        </p:spPr>
        <p:txBody>
          <a:bodyPr wrap="square" rtlCol="0">
            <a:spAutoFit/>
          </a:bodyPr>
          <a:lstStyle/>
          <a:p>
            <a:pPr algn="ctr"/>
            <a:r>
              <a:rPr lang="es-MX" b="1" dirty="0" smtClean="0">
                <a:solidFill>
                  <a:srgbClr val="FF0000"/>
                </a:solidFill>
              </a:rPr>
              <a:t>Coeficientes estimados con efectos fijos y aleatorios de las ecuaciones (1), (1a) y (2)</a:t>
            </a:r>
            <a:endParaRPr lang="es-MX" b="1" dirty="0">
              <a:solidFill>
                <a:srgbClr val="FF0000"/>
              </a:solidFill>
            </a:endParaRPr>
          </a:p>
        </p:txBody>
      </p:sp>
      <p:sp>
        <p:nvSpPr>
          <p:cNvPr id="4" name="3 Elipse"/>
          <p:cNvSpPr/>
          <p:nvPr/>
        </p:nvSpPr>
        <p:spPr bwMode="auto">
          <a:xfrm>
            <a:off x="2987824" y="764704"/>
            <a:ext cx="576064" cy="108012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900" b="0" i="0" u="none" strike="noStrike" cap="none" normalizeH="0" baseline="0" smtClean="0">
              <a:ln>
                <a:noFill/>
              </a:ln>
              <a:solidFill>
                <a:schemeClr val="tx1"/>
              </a:solidFill>
              <a:effectLst/>
              <a:latin typeface="Tahoma" pitchFamily="34" charset="0"/>
            </a:endParaRPr>
          </a:p>
        </p:txBody>
      </p:sp>
      <p:sp>
        <p:nvSpPr>
          <p:cNvPr id="5" name="4 Elipse"/>
          <p:cNvSpPr/>
          <p:nvPr/>
        </p:nvSpPr>
        <p:spPr bwMode="auto">
          <a:xfrm>
            <a:off x="4572000" y="1844824"/>
            <a:ext cx="576064" cy="108012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900" b="0" i="0" u="none" strike="noStrike" cap="none" normalizeH="0" baseline="0" smtClean="0">
              <a:ln>
                <a:noFill/>
              </a:ln>
              <a:solidFill>
                <a:schemeClr val="tx1"/>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2656"/>
            <a:ext cx="7499176" cy="634082"/>
          </a:xfrm>
        </p:spPr>
        <p:txBody>
          <a:bodyPr/>
          <a:lstStyle/>
          <a:p>
            <a:r>
              <a:rPr lang="es-MX" sz="3000" b="1" dirty="0" smtClean="0">
                <a:solidFill>
                  <a:srgbClr val="0070C0"/>
                </a:solidFill>
                <a:latin typeface="Times Bold Italic" pitchFamily="18" charset="0"/>
              </a:rPr>
              <a:t>INTRODUCCIÓN</a:t>
            </a:r>
          </a:p>
        </p:txBody>
      </p:sp>
      <p:sp>
        <p:nvSpPr>
          <p:cNvPr id="3" name="2 Marcador de contenido"/>
          <p:cNvSpPr>
            <a:spLocks noGrp="1"/>
          </p:cNvSpPr>
          <p:nvPr>
            <p:ph idx="1"/>
          </p:nvPr>
        </p:nvSpPr>
        <p:spPr>
          <a:xfrm>
            <a:off x="457200" y="1340769"/>
            <a:ext cx="8229600" cy="4104456"/>
          </a:xfrm>
        </p:spPr>
        <p:txBody>
          <a:bodyPr/>
          <a:lstStyle/>
          <a:p>
            <a:pPr>
              <a:spcBef>
                <a:spcPts val="1200"/>
              </a:spcBef>
              <a:spcAft>
                <a:spcPts val="1200"/>
              </a:spcAft>
            </a:pPr>
            <a:r>
              <a:rPr lang="es-MX" dirty="0" smtClean="0"/>
              <a:t>Objetivo: identificar los efectos de un ajuste del salario mínimo sobre la sustentabilidad de las empresas en México.</a:t>
            </a:r>
          </a:p>
          <a:p>
            <a:pPr>
              <a:spcBef>
                <a:spcPts val="1200"/>
              </a:spcBef>
              <a:spcAft>
                <a:spcPts val="1200"/>
              </a:spcAft>
            </a:pPr>
            <a:r>
              <a:rPr lang="es-MX" dirty="0" smtClean="0"/>
              <a:t>Pregunta de investigación: ¿cuál es el efecto de un ajuste del salario mínimo sobre la rentabilidad económica de las empresas que operan en México?</a:t>
            </a:r>
            <a:endParaRPr lang="es-MX"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404664"/>
            <a:ext cx="7966720" cy="778098"/>
          </a:xfrm>
        </p:spPr>
        <p:txBody>
          <a:bodyPr/>
          <a:lstStyle/>
          <a:p>
            <a:r>
              <a:rPr lang="es-MX" sz="2200" b="1" dirty="0" smtClean="0">
                <a:solidFill>
                  <a:srgbClr val="0070C0"/>
                </a:solidFill>
                <a:latin typeface="Times Bold Italic" pitchFamily="18" charset="0"/>
              </a:rPr>
              <a:t>MODELO 2 – SOLO SE CONSIDERAN LAS REMUNERACIONES MEDIAS Y PRODUCTIVIDAD LABORAL</a:t>
            </a:r>
          </a:p>
        </p:txBody>
      </p:sp>
      <p:sp>
        <p:nvSpPr>
          <p:cNvPr id="3" name="2 Marcador de contenido"/>
          <p:cNvSpPr>
            <a:spLocks noGrp="1"/>
          </p:cNvSpPr>
          <p:nvPr>
            <p:ph idx="1"/>
          </p:nvPr>
        </p:nvSpPr>
        <p:spPr>
          <a:xfrm>
            <a:off x="323528" y="3861048"/>
            <a:ext cx="8424936" cy="2088232"/>
          </a:xfrm>
        </p:spPr>
        <p:txBody>
          <a:bodyPr/>
          <a:lstStyle/>
          <a:p>
            <a:r>
              <a:rPr lang="es-MX" sz="2800" dirty="0" smtClean="0"/>
              <a:t>La rentabilidad económica se modela en función de las </a:t>
            </a:r>
            <a:r>
              <a:rPr lang="es-MX" sz="2800" i="1" dirty="0" smtClean="0"/>
              <a:t>remuneraciones medias y productividad laboral </a:t>
            </a:r>
            <a:r>
              <a:rPr lang="es-MX" sz="2800" dirty="0" smtClean="0"/>
              <a:t>(ambos determinantes del costo unitario de la mano de obra) y de un conjunto de variables estructurales </a:t>
            </a:r>
            <a:r>
              <a:rPr lang="es-MX" sz="2800" i="1" dirty="0" smtClean="0"/>
              <a:t>X.</a:t>
            </a:r>
            <a:r>
              <a:rPr lang="es-MX" sz="2800" dirty="0" smtClean="0"/>
              <a:t> </a:t>
            </a:r>
            <a:endParaRPr lang="es-MX" sz="2800" dirty="0"/>
          </a:p>
        </p:txBody>
      </p:sp>
      <p:sp>
        <p:nvSpPr>
          <p:cNvPr id="3891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38916" name="Object 4"/>
          <p:cNvGraphicFramePr>
            <a:graphicFrameLocks noChangeAspect="1"/>
          </p:cNvGraphicFramePr>
          <p:nvPr/>
        </p:nvGraphicFramePr>
        <p:xfrm>
          <a:off x="179512" y="1556792"/>
          <a:ext cx="8784976" cy="398814"/>
        </p:xfrm>
        <a:graphic>
          <a:graphicData uri="http://schemas.openxmlformats.org/presentationml/2006/ole">
            <mc:AlternateContent xmlns:mc="http://schemas.openxmlformats.org/markup-compatibility/2006">
              <mc:Choice xmlns:v="urn:schemas-microsoft-com:vml" Requires="v">
                <p:oleObj spid="_x0000_s38919" name="Ecuación" r:id="rId3" imgW="5270500" imgH="241300" progId="Equation.3">
                  <p:embed/>
                </p:oleObj>
              </mc:Choice>
              <mc:Fallback>
                <p:oleObj name="Ecuación" r:id="rId3" imgW="5270500" imgH="2413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1556792"/>
                        <a:ext cx="8784976" cy="3988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38918" name="Object 6"/>
          <p:cNvGraphicFramePr>
            <a:graphicFrameLocks noChangeAspect="1"/>
          </p:cNvGraphicFramePr>
          <p:nvPr/>
        </p:nvGraphicFramePr>
        <p:xfrm>
          <a:off x="1331640" y="2996952"/>
          <a:ext cx="6639138" cy="432048"/>
        </p:xfrm>
        <a:graphic>
          <a:graphicData uri="http://schemas.openxmlformats.org/presentationml/2006/ole">
            <mc:AlternateContent xmlns:mc="http://schemas.openxmlformats.org/markup-compatibility/2006">
              <mc:Choice xmlns:v="urn:schemas-microsoft-com:vml" Requires="v">
                <p:oleObj spid="_x0000_s38920" name="Ecuación" r:id="rId5" imgW="3568700" imgH="241300" progId="Equation.3">
                  <p:embed/>
                </p:oleObj>
              </mc:Choice>
              <mc:Fallback>
                <p:oleObj name="Ecuación" r:id="rId5" imgW="3568700" imgH="24130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2996952"/>
                        <a:ext cx="6639138" cy="4320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9 CuadroTexto"/>
          <p:cNvSpPr txBox="1"/>
          <p:nvPr/>
        </p:nvSpPr>
        <p:spPr>
          <a:xfrm>
            <a:off x="6156176" y="2276872"/>
            <a:ext cx="2160240" cy="400110"/>
          </a:xfrm>
          <a:prstGeom prst="rect">
            <a:avLst/>
          </a:prstGeom>
          <a:noFill/>
        </p:spPr>
        <p:txBody>
          <a:bodyPr wrap="square" rtlCol="0">
            <a:spAutoFit/>
          </a:bodyPr>
          <a:lstStyle/>
          <a:p>
            <a:pPr algn="ctr"/>
            <a:r>
              <a:rPr lang="es-MX" sz="2000" i="1" dirty="0" smtClean="0"/>
              <a:t>… ecuación (3)</a:t>
            </a:r>
            <a:endParaRPr lang="es-MX" sz="2000" i="1"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27168" cy="778098"/>
          </a:xfrm>
        </p:spPr>
        <p:txBody>
          <a:bodyPr/>
          <a:lstStyle/>
          <a:p>
            <a:r>
              <a:rPr lang="es-MX" sz="2200" b="1" dirty="0" smtClean="0">
                <a:solidFill>
                  <a:srgbClr val="0070C0"/>
                </a:solidFill>
                <a:latin typeface="Times Bold Italic" pitchFamily="18" charset="0"/>
              </a:rPr>
              <a:t>COEFICIENTES ESTIMADOS CON EFECTOS FIJOS DE LA ECUACIÓN (3)</a:t>
            </a:r>
          </a:p>
        </p:txBody>
      </p:sp>
      <p:pic>
        <p:nvPicPr>
          <p:cNvPr id="4" name="Picture 2"/>
          <p:cNvPicPr>
            <a:picLocks noChangeAspect="1" noChangeArrowheads="1"/>
          </p:cNvPicPr>
          <p:nvPr/>
        </p:nvPicPr>
        <p:blipFill>
          <a:blip r:embed="rId2" cstate="print"/>
          <a:srcRect t="6667" r="694" b="4000"/>
          <a:stretch>
            <a:fillRect/>
          </a:stretch>
        </p:blipFill>
        <p:spPr bwMode="auto">
          <a:xfrm>
            <a:off x="179512" y="1052736"/>
            <a:ext cx="8496944" cy="482453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7499176" cy="936104"/>
          </a:xfrm>
        </p:spPr>
        <p:txBody>
          <a:bodyPr/>
          <a:lstStyle/>
          <a:p>
            <a:r>
              <a:rPr lang="es-MX" sz="2000" b="1" dirty="0" smtClean="0">
                <a:solidFill>
                  <a:srgbClr val="0070C0"/>
                </a:solidFill>
                <a:latin typeface="Times Bold Italic" pitchFamily="18" charset="0"/>
              </a:rPr>
              <a:t>MODELO 3: ¿CÓMO AFECTA EL INGRESO ANUAL DE LOS TRABAJADORES QUE GANAN HASTA 3 SM LA RENTABILIDAD ECONÓMICA DE LAS EMPRESAS?</a:t>
            </a:r>
            <a:br>
              <a:rPr lang="es-MX" sz="2000" b="1" dirty="0" smtClean="0">
                <a:solidFill>
                  <a:srgbClr val="0070C0"/>
                </a:solidFill>
                <a:latin typeface="Times Bold Italic" pitchFamily="18" charset="0"/>
              </a:rPr>
            </a:br>
            <a:endParaRPr lang="es-MX" sz="2000" b="1" dirty="0" smtClean="0">
              <a:solidFill>
                <a:srgbClr val="0070C0"/>
              </a:solidFill>
              <a:latin typeface="Times Bold Italic" pitchFamily="18" charset="0"/>
            </a:endParaRPr>
          </a:p>
        </p:txBody>
      </p:sp>
      <p:sp>
        <p:nvSpPr>
          <p:cNvPr id="3" name="2 Marcador de contenido"/>
          <p:cNvSpPr>
            <a:spLocks noGrp="1"/>
          </p:cNvSpPr>
          <p:nvPr>
            <p:ph idx="1"/>
          </p:nvPr>
        </p:nvSpPr>
        <p:spPr>
          <a:xfrm>
            <a:off x="467544" y="1340768"/>
            <a:ext cx="8229600" cy="1008112"/>
          </a:xfrm>
        </p:spPr>
        <p:txBody>
          <a:bodyPr/>
          <a:lstStyle/>
          <a:p>
            <a:r>
              <a:rPr lang="es-MX" sz="1800" dirty="0" smtClean="0"/>
              <a:t>La metodología se base en la construcción de un índice del ingreso real anual de los trabajadores y que se usa como variable explicativa del índice de rentabilidad económica en el modelo de regresión.</a:t>
            </a:r>
          </a:p>
        </p:txBody>
      </p:sp>
      <p:sp>
        <p:nvSpPr>
          <p:cNvPr id="4" name="3 CuadroTexto"/>
          <p:cNvSpPr txBox="1"/>
          <p:nvPr/>
        </p:nvSpPr>
        <p:spPr>
          <a:xfrm>
            <a:off x="2627784" y="2420888"/>
            <a:ext cx="3960440" cy="430887"/>
          </a:xfrm>
          <a:prstGeom prst="rect">
            <a:avLst/>
          </a:prstGeom>
          <a:noFill/>
        </p:spPr>
        <p:txBody>
          <a:bodyPr wrap="square" rtlCol="0">
            <a:spAutoFit/>
          </a:bodyPr>
          <a:lstStyle/>
          <a:p>
            <a:pPr algn="ctr"/>
            <a:r>
              <a:rPr lang="es-MX" sz="2200" b="1" dirty="0" smtClean="0">
                <a:solidFill>
                  <a:srgbClr val="FF0000"/>
                </a:solidFill>
              </a:rPr>
              <a:t>ECUACIÓN DEL MODELO</a:t>
            </a:r>
            <a:endParaRPr lang="es-MX" sz="2200" b="1" dirty="0">
              <a:solidFill>
                <a:srgbClr val="FF0000"/>
              </a:solidFill>
            </a:endParaRPr>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51201" name="Object 1"/>
          <p:cNvGraphicFramePr>
            <a:graphicFrameLocks noChangeAspect="1"/>
          </p:cNvGraphicFramePr>
          <p:nvPr/>
        </p:nvGraphicFramePr>
        <p:xfrm>
          <a:off x="899592" y="3068960"/>
          <a:ext cx="6984776" cy="377555"/>
        </p:xfrm>
        <a:graphic>
          <a:graphicData uri="http://schemas.openxmlformats.org/presentationml/2006/ole">
            <mc:AlternateContent xmlns:mc="http://schemas.openxmlformats.org/markup-compatibility/2006">
              <mc:Choice xmlns:v="urn:schemas-microsoft-com:vml" Requires="v">
                <p:oleObj spid="_x0000_s51211" name="Ecuación" r:id="rId4" imgW="4419600" imgH="241300" progId="Equation.3">
                  <p:embed/>
                </p:oleObj>
              </mc:Choice>
              <mc:Fallback>
                <p:oleObj name="Ecuación" r:id="rId4" imgW="4419600" imgH="241300"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068960"/>
                        <a:ext cx="6984776" cy="3775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6 CuadroTexto"/>
          <p:cNvSpPr txBox="1"/>
          <p:nvPr/>
        </p:nvSpPr>
        <p:spPr>
          <a:xfrm>
            <a:off x="8028384" y="3068960"/>
            <a:ext cx="936104" cy="369332"/>
          </a:xfrm>
          <a:prstGeom prst="rect">
            <a:avLst/>
          </a:prstGeom>
          <a:noFill/>
        </p:spPr>
        <p:txBody>
          <a:bodyPr wrap="square" rtlCol="0">
            <a:spAutoFit/>
          </a:bodyPr>
          <a:lstStyle/>
          <a:p>
            <a:r>
              <a:rPr lang="es-MX" dirty="0" smtClean="0"/>
              <a:t>… (4)</a:t>
            </a:r>
            <a:endParaRPr lang="es-MX" dirty="0"/>
          </a:p>
        </p:txBody>
      </p:sp>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51203" name="Object 3"/>
          <p:cNvGraphicFramePr>
            <a:graphicFrameLocks noChangeAspect="1"/>
          </p:cNvGraphicFramePr>
          <p:nvPr/>
        </p:nvGraphicFramePr>
        <p:xfrm>
          <a:off x="467544" y="3861048"/>
          <a:ext cx="8160918" cy="360041"/>
        </p:xfrm>
        <a:graphic>
          <a:graphicData uri="http://schemas.openxmlformats.org/presentationml/2006/ole">
            <mc:AlternateContent xmlns:mc="http://schemas.openxmlformats.org/markup-compatibility/2006">
              <mc:Choice xmlns:v="urn:schemas-microsoft-com:vml" Requires="v">
                <p:oleObj spid="_x0000_s51212" name="Ecuación" r:id="rId6" imgW="5257800" imgH="241300" progId="Equation.3">
                  <p:embed/>
                </p:oleObj>
              </mc:Choice>
              <mc:Fallback>
                <p:oleObj name="Ecuación" r:id="rId6" imgW="5257800" imgH="24130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544" y="3861048"/>
                        <a:ext cx="8160918" cy="3600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sp>
        <p:nvSpPr>
          <p:cNvPr id="5120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51209" name="Object 9"/>
          <p:cNvGraphicFramePr>
            <a:graphicFrameLocks noChangeAspect="1"/>
          </p:cNvGraphicFramePr>
          <p:nvPr/>
        </p:nvGraphicFramePr>
        <p:xfrm>
          <a:off x="1403648" y="4509120"/>
          <a:ext cx="5292588" cy="360040"/>
        </p:xfrm>
        <a:graphic>
          <a:graphicData uri="http://schemas.openxmlformats.org/presentationml/2006/ole">
            <mc:AlternateContent xmlns:mc="http://schemas.openxmlformats.org/markup-compatibility/2006">
              <mc:Choice xmlns:v="urn:schemas-microsoft-com:vml" Requires="v">
                <p:oleObj spid="_x0000_s51213" name="Ecuación" r:id="rId8" imgW="3505200" imgH="241300" progId="Equation.3">
                  <p:embed/>
                </p:oleObj>
              </mc:Choice>
              <mc:Fallback>
                <p:oleObj name="Ecuación" r:id="rId8" imgW="3505200" imgH="241300" progId="Equation.3">
                  <p:embed/>
                  <p:pic>
                    <p:nvPicPr>
                      <p:cNvPr id="0"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03648" y="4509120"/>
                        <a:ext cx="5292588" cy="360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17 CuadroTexto"/>
          <p:cNvSpPr txBox="1"/>
          <p:nvPr/>
        </p:nvSpPr>
        <p:spPr>
          <a:xfrm>
            <a:off x="7164288" y="4437112"/>
            <a:ext cx="936104" cy="369332"/>
          </a:xfrm>
          <a:prstGeom prst="rect">
            <a:avLst/>
          </a:prstGeom>
          <a:noFill/>
        </p:spPr>
        <p:txBody>
          <a:bodyPr wrap="square" rtlCol="0">
            <a:spAutoFit/>
          </a:bodyPr>
          <a:lstStyle/>
          <a:p>
            <a:r>
              <a:rPr lang="es-MX" dirty="0" smtClean="0"/>
              <a:t>… (5)</a:t>
            </a:r>
            <a:endParaRPr lang="es-MX" dirty="0"/>
          </a:p>
        </p:txBody>
      </p:sp>
      <p:sp>
        <p:nvSpPr>
          <p:cNvPr id="512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51210" name="Object 10"/>
          <p:cNvGraphicFramePr>
            <a:graphicFrameLocks noChangeAspect="1"/>
          </p:cNvGraphicFramePr>
          <p:nvPr/>
        </p:nvGraphicFramePr>
        <p:xfrm>
          <a:off x="272583" y="5229200"/>
          <a:ext cx="8871417" cy="360040"/>
        </p:xfrm>
        <a:graphic>
          <a:graphicData uri="http://schemas.openxmlformats.org/presentationml/2006/ole">
            <mc:AlternateContent xmlns:mc="http://schemas.openxmlformats.org/markup-compatibility/2006">
              <mc:Choice xmlns:v="urn:schemas-microsoft-com:vml" Requires="v">
                <p:oleObj spid="_x0000_s51214" name="Ecuación" r:id="rId10" imgW="5880100" imgH="241300" progId="Equation.3">
                  <p:embed/>
                </p:oleObj>
              </mc:Choice>
              <mc:Fallback>
                <p:oleObj name="Ecuación" r:id="rId10" imgW="5880100" imgH="241300" progId="Equation.3">
                  <p:embed/>
                  <p:pic>
                    <p:nvPicPr>
                      <p:cNvPr id="0" name="Picture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2583" y="5229200"/>
                        <a:ext cx="8871417" cy="360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0"/>
            <a:ext cx="7355160" cy="260648"/>
          </a:xfrm>
        </p:spPr>
        <p:txBody>
          <a:bodyPr/>
          <a:lstStyle/>
          <a:p>
            <a:r>
              <a:rPr lang="es-MX" sz="1600" b="1" dirty="0" smtClean="0">
                <a:solidFill>
                  <a:srgbClr val="0070C0"/>
                </a:solidFill>
                <a:latin typeface="Times Bold Italic" pitchFamily="18" charset="0"/>
              </a:rPr>
              <a:t>Coeficientes estimados con efectos fijos y aleatorios de las ecuaciones (4) y (5)</a:t>
            </a:r>
          </a:p>
        </p:txBody>
      </p:sp>
      <p:graphicFrame>
        <p:nvGraphicFramePr>
          <p:cNvPr id="5" name="4 Tabla"/>
          <p:cNvGraphicFramePr>
            <a:graphicFrameLocks noGrp="1"/>
          </p:cNvGraphicFramePr>
          <p:nvPr/>
        </p:nvGraphicFramePr>
        <p:xfrm>
          <a:off x="899595" y="307608"/>
          <a:ext cx="6624736" cy="5929705"/>
        </p:xfrm>
        <a:graphic>
          <a:graphicData uri="http://schemas.openxmlformats.org/drawingml/2006/table">
            <a:tbl>
              <a:tblPr/>
              <a:tblGrid>
                <a:gridCol w="1943062"/>
                <a:gridCol w="613789"/>
                <a:gridCol w="683751"/>
                <a:gridCol w="644804"/>
                <a:gridCol w="913110"/>
                <a:gridCol w="913110"/>
                <a:gridCol w="913110"/>
              </a:tblGrid>
              <a:tr h="159529">
                <a:tc rowSpan="2">
                  <a:txBody>
                    <a:bodyPr/>
                    <a:lstStyle/>
                    <a:p>
                      <a:pPr algn="ctr">
                        <a:lnSpc>
                          <a:spcPct val="115000"/>
                        </a:lnSpc>
                        <a:spcAft>
                          <a:spcPts val="0"/>
                        </a:spcAft>
                      </a:pPr>
                      <a:r>
                        <a:rPr lang="es-MX" sz="900" b="1" dirty="0">
                          <a:latin typeface="Georgia"/>
                          <a:ea typeface="Calibri"/>
                          <a:cs typeface="Arial"/>
                        </a:rPr>
                        <a:t>Variable dependiente</a:t>
                      </a: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es-MX" sz="900" b="1">
                          <a:latin typeface="Georgia"/>
                          <a:ea typeface="Calibri"/>
                          <a:cs typeface="Arial"/>
                        </a:rPr>
                        <a:t>Ecuación (4)</a:t>
                      </a: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gridSpan="3">
                  <a:txBody>
                    <a:bodyPr/>
                    <a:lstStyle/>
                    <a:p>
                      <a:pPr algn="ctr">
                        <a:lnSpc>
                          <a:spcPct val="115000"/>
                        </a:lnSpc>
                        <a:spcAft>
                          <a:spcPts val="0"/>
                        </a:spcAft>
                      </a:pPr>
                      <a:r>
                        <a:rPr lang="es-MX" sz="900" b="1">
                          <a:latin typeface="Georgia"/>
                          <a:ea typeface="Calibri"/>
                          <a:cs typeface="Arial"/>
                        </a:rPr>
                        <a:t>Ecuación (5)</a:t>
                      </a: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480290">
                <a:tc vMerge="1">
                  <a:txBody>
                    <a:bodyPr/>
                    <a:lstStyle/>
                    <a:p>
                      <a:endParaRPr lang="es-MX"/>
                    </a:p>
                  </a:txBody>
                  <a:tcPr/>
                </a:tc>
                <a:tc gridSpan="3">
                  <a:txBody>
                    <a:bodyPr/>
                    <a:lstStyle/>
                    <a:p>
                      <a:pPr algn="ctr">
                        <a:lnSpc>
                          <a:spcPct val="115000"/>
                        </a:lnSpc>
                        <a:spcAft>
                          <a:spcPts val="0"/>
                        </a:spcAft>
                      </a:pPr>
                      <a:r>
                        <a:rPr lang="es-MX" sz="900" b="1">
                          <a:latin typeface="Georgia"/>
                          <a:ea typeface="Calibri"/>
                          <a:cs typeface="Arial"/>
                        </a:rPr>
                        <a:t>Índice de rentabilidad real (EBO2)</a:t>
                      </a: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gridSpan="3">
                  <a:txBody>
                    <a:bodyPr/>
                    <a:lstStyle/>
                    <a:p>
                      <a:pPr algn="ctr">
                        <a:lnSpc>
                          <a:spcPct val="115000"/>
                        </a:lnSpc>
                        <a:spcAft>
                          <a:spcPts val="0"/>
                        </a:spcAft>
                      </a:pPr>
                      <a:r>
                        <a:rPr lang="es-MX" sz="900" b="1">
                          <a:latin typeface="Georgia"/>
                          <a:ea typeface="Calibri"/>
                          <a:cs typeface="Arial"/>
                        </a:rPr>
                        <a:t>Índice del ingreso real anual de los trabajadores asalariados con hasta tres SM (INGRESO3i,t)</a:t>
                      </a: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319059">
                <a:tc>
                  <a:txBody>
                    <a:bodyPr/>
                    <a:lstStyle/>
                    <a:p>
                      <a:pPr algn="ctr">
                        <a:lnSpc>
                          <a:spcPct val="115000"/>
                        </a:lnSpc>
                        <a:spcAft>
                          <a:spcPts val="0"/>
                        </a:spcAft>
                      </a:pP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b="1">
                          <a:latin typeface="Georgia"/>
                          <a:ea typeface="Calibri"/>
                          <a:cs typeface="Arial"/>
                        </a:rPr>
                        <a:t>Coeficiente</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b="1">
                          <a:latin typeface="Georgia"/>
                          <a:ea typeface="Calibri"/>
                          <a:cs typeface="Arial"/>
                        </a:rPr>
                        <a:t>Error</a:t>
                      </a:r>
                      <a:endParaRPr lang="es-MX" sz="900">
                        <a:latin typeface="Calibri"/>
                        <a:ea typeface="Calibri"/>
                        <a:cs typeface="Times New Roman"/>
                      </a:endParaRPr>
                    </a:p>
                    <a:p>
                      <a:pPr algn="ctr">
                        <a:lnSpc>
                          <a:spcPct val="115000"/>
                        </a:lnSpc>
                        <a:spcAft>
                          <a:spcPts val="0"/>
                        </a:spcAft>
                      </a:pPr>
                      <a:r>
                        <a:rPr lang="es-MX" sz="900" b="1">
                          <a:latin typeface="Georgia"/>
                          <a:ea typeface="Calibri"/>
                          <a:cs typeface="Arial"/>
                        </a:rPr>
                        <a:t>Est.</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b="1">
                          <a:latin typeface="Georgia"/>
                          <a:ea typeface="Calibri"/>
                          <a:cs typeface="Arial"/>
                        </a:rPr>
                        <a:t>Prob (t)</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b="1">
                          <a:latin typeface="Georgia"/>
                          <a:ea typeface="Calibri"/>
                          <a:cs typeface="Arial"/>
                        </a:rPr>
                        <a:t>Coeficiente</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b="1">
                          <a:latin typeface="Georgia"/>
                          <a:ea typeface="Calibri"/>
                          <a:cs typeface="Arial"/>
                        </a:rPr>
                        <a:t>Error</a:t>
                      </a:r>
                      <a:endParaRPr lang="es-MX" sz="900">
                        <a:latin typeface="Calibri"/>
                        <a:ea typeface="Calibri"/>
                        <a:cs typeface="Times New Roman"/>
                      </a:endParaRPr>
                    </a:p>
                    <a:p>
                      <a:pPr algn="ctr">
                        <a:lnSpc>
                          <a:spcPct val="115000"/>
                        </a:lnSpc>
                        <a:spcAft>
                          <a:spcPts val="0"/>
                        </a:spcAft>
                      </a:pPr>
                      <a:r>
                        <a:rPr lang="es-MX" sz="900" b="1">
                          <a:latin typeface="Georgia"/>
                          <a:ea typeface="Calibri"/>
                          <a:cs typeface="Arial"/>
                        </a:rPr>
                        <a:t>Est.</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b="1">
                          <a:latin typeface="Georgia"/>
                          <a:ea typeface="Calibri"/>
                          <a:cs typeface="Arial"/>
                        </a:rPr>
                        <a:t>Prob (z)</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791">
                <a:tc>
                  <a:txBody>
                    <a:bodyPr/>
                    <a:lstStyle/>
                    <a:p>
                      <a:pPr>
                        <a:lnSpc>
                          <a:spcPct val="115000"/>
                        </a:lnSpc>
                        <a:spcAft>
                          <a:spcPts val="0"/>
                        </a:spcAft>
                      </a:pPr>
                      <a:r>
                        <a:rPr lang="es-MX" sz="900" kern="1200" dirty="0">
                          <a:solidFill>
                            <a:srgbClr val="000000"/>
                          </a:solidFill>
                          <a:latin typeface="Georgia"/>
                          <a:ea typeface="Times New Roman"/>
                        </a:rPr>
                        <a:t>Índice del ingreso real anual de los trabajadores formales que perciben hasta tres salarios mínimos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0.0075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0.0058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0.199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3854">
                <a:tc>
                  <a:txBody>
                    <a:bodyPr/>
                    <a:lstStyle/>
                    <a:p>
                      <a:pPr>
                        <a:lnSpc>
                          <a:spcPct val="115000"/>
                        </a:lnSpc>
                        <a:spcAft>
                          <a:spcPts val="0"/>
                        </a:spcAft>
                      </a:pPr>
                      <a:r>
                        <a:rPr lang="es-MX" sz="900" kern="1200" dirty="0">
                          <a:solidFill>
                            <a:srgbClr val="000000"/>
                          </a:solidFill>
                          <a:latin typeface="Georgia"/>
                          <a:ea typeface="Times New Roman"/>
                        </a:rPr>
                        <a:t>Índice del ingreso real anual de los trabajadores informales que perciben hasta tres salarios mínimos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-0.0104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0.0065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0.112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059">
                <a:tc>
                  <a:txBody>
                    <a:bodyPr/>
                    <a:lstStyle/>
                    <a:p>
                      <a:pPr>
                        <a:lnSpc>
                          <a:spcPct val="115000"/>
                        </a:lnSpc>
                        <a:spcAft>
                          <a:spcPts val="0"/>
                        </a:spcAft>
                      </a:pPr>
                      <a:r>
                        <a:rPr lang="es-MX" sz="900" kern="1200">
                          <a:solidFill>
                            <a:srgbClr val="000000"/>
                          </a:solidFill>
                          <a:latin typeface="Georgia"/>
                          <a:ea typeface="Calibri"/>
                        </a:rPr>
                        <a:t>Índice del costo unitario real de la mano de obra</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-0.5725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0.0961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0.000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594">
                <a:tc>
                  <a:txBody>
                    <a:bodyPr/>
                    <a:lstStyle/>
                    <a:p>
                      <a:pPr>
                        <a:lnSpc>
                          <a:spcPct val="115000"/>
                        </a:lnSpc>
                        <a:spcAft>
                          <a:spcPts val="0"/>
                        </a:spcAft>
                      </a:pPr>
                      <a:r>
                        <a:rPr lang="es-MX" sz="900" kern="1200">
                          <a:solidFill>
                            <a:srgbClr val="000000"/>
                          </a:solidFill>
                          <a:latin typeface="Georgia"/>
                          <a:ea typeface="Times New Roman"/>
                        </a:rPr>
                        <a:t>Crecimiento anual de la productividad total de los factores</a:t>
                      </a:r>
                      <a:r>
                        <a:rPr lang="es-MX" sz="900" kern="1200">
                          <a:solidFill>
                            <a:srgbClr val="000000"/>
                          </a:solidFill>
                          <a:latin typeface="Georgia"/>
                          <a:ea typeface="Calibri"/>
                        </a:rPr>
                        <a:t>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1.2753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0.2248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0.000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059">
                <a:tc>
                  <a:txBody>
                    <a:bodyPr/>
                    <a:lstStyle/>
                    <a:p>
                      <a:pPr>
                        <a:lnSpc>
                          <a:spcPct val="115000"/>
                        </a:lnSpc>
                        <a:spcAft>
                          <a:spcPts val="0"/>
                        </a:spcAft>
                      </a:pPr>
                      <a:r>
                        <a:rPr lang="es-MX" sz="900" kern="1200">
                          <a:solidFill>
                            <a:srgbClr val="000000"/>
                          </a:solidFill>
                          <a:latin typeface="Georgia"/>
                          <a:ea typeface="Times New Roman"/>
                        </a:rPr>
                        <a:t>Participación del subsector en el PIB de la economía</a:t>
                      </a:r>
                      <a:r>
                        <a:rPr lang="es-MX" sz="900" kern="1200">
                          <a:solidFill>
                            <a:srgbClr val="000000"/>
                          </a:solidFill>
                          <a:latin typeface="Georgia"/>
                          <a:ea typeface="Calibri"/>
                        </a:rPr>
                        <a:t>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24.2616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6.6114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0.000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059">
                <a:tc>
                  <a:txBody>
                    <a:bodyPr/>
                    <a:lstStyle/>
                    <a:p>
                      <a:pPr>
                        <a:lnSpc>
                          <a:spcPct val="115000"/>
                        </a:lnSpc>
                        <a:spcAft>
                          <a:spcPts val="0"/>
                        </a:spcAft>
                      </a:pPr>
                      <a:r>
                        <a:rPr lang="es-MX" sz="900" kern="1200">
                          <a:solidFill>
                            <a:srgbClr val="000000"/>
                          </a:solidFill>
                          <a:latin typeface="Georgia"/>
                          <a:ea typeface="Times New Roman"/>
                        </a:rPr>
                        <a:t>Tipo de cambio real (pesos por dólar)</a:t>
                      </a:r>
                      <a:r>
                        <a:rPr lang="es-MX" sz="900" kern="1200">
                          <a:solidFill>
                            <a:srgbClr val="000000"/>
                          </a:solidFill>
                          <a:latin typeface="Georgia"/>
                          <a:ea typeface="Calibri"/>
                        </a:rPr>
                        <a:t>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-2.7071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1.3000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0.038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121">
                <a:tc>
                  <a:txBody>
                    <a:bodyPr/>
                    <a:lstStyle/>
                    <a:p>
                      <a:pPr>
                        <a:lnSpc>
                          <a:spcPct val="115000"/>
                        </a:lnSpc>
                        <a:spcAft>
                          <a:spcPts val="0"/>
                        </a:spcAft>
                      </a:pPr>
                      <a:r>
                        <a:rPr lang="es-MX" sz="900" kern="1200">
                          <a:solidFill>
                            <a:srgbClr val="000000"/>
                          </a:solidFill>
                          <a:latin typeface="Georgia"/>
                          <a:ea typeface="Times New Roman"/>
                        </a:rPr>
                        <a:t>Intercepto</a:t>
                      </a:r>
                      <a:r>
                        <a:rPr lang="es-MX" sz="900" kern="1200">
                          <a:solidFill>
                            <a:srgbClr val="000000"/>
                          </a:solidFill>
                          <a:latin typeface="Georgia"/>
                          <a:ea typeface="Calibri"/>
                        </a:rPr>
                        <a:t>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161.5011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18.8796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0.000 </a:t>
                      </a:r>
                      <a:endParaRPr lang="es-MX" sz="900" dirty="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059">
                <a:tc>
                  <a:txBody>
                    <a:bodyPr/>
                    <a:lstStyle/>
                    <a:p>
                      <a:pPr>
                        <a:lnSpc>
                          <a:spcPct val="115000"/>
                        </a:lnSpc>
                        <a:spcAft>
                          <a:spcPts val="0"/>
                        </a:spcAft>
                      </a:pPr>
                      <a:r>
                        <a:rPr lang="es-MX" sz="900" kern="1200">
                          <a:solidFill>
                            <a:srgbClr val="000000"/>
                          </a:solidFill>
                          <a:latin typeface="Georgia"/>
                          <a:ea typeface="Times New Roman"/>
                        </a:rPr>
                        <a:t>Índice nacional de precios consumidor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2.8721</a:t>
                      </a:r>
                      <a:endParaRPr lang="es-MX" sz="90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0.8804</a:t>
                      </a:r>
                      <a:endParaRPr lang="es-MX" sz="90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0.001  </a:t>
                      </a:r>
                      <a:endParaRPr lang="es-MX" sz="90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059">
                <a:tc>
                  <a:txBody>
                    <a:bodyPr/>
                    <a:lstStyle/>
                    <a:p>
                      <a:pPr>
                        <a:lnSpc>
                          <a:spcPct val="115000"/>
                        </a:lnSpc>
                        <a:spcAft>
                          <a:spcPts val="0"/>
                        </a:spcAft>
                      </a:pPr>
                      <a:r>
                        <a:rPr lang="es-MX" sz="900" kern="1200">
                          <a:solidFill>
                            <a:srgbClr val="000000"/>
                          </a:solidFill>
                          <a:latin typeface="Georgia"/>
                          <a:ea typeface="Times New Roman"/>
                        </a:rPr>
                        <a:t>Índice de horas trabajadas con escolaridad baja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3.3115</a:t>
                      </a:r>
                      <a:endParaRPr lang="es-MX" sz="900" dirty="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1.3840</a:t>
                      </a:r>
                      <a:endParaRPr lang="es-MX" sz="90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0.017</a:t>
                      </a:r>
                      <a:endParaRPr lang="es-MX" sz="90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059">
                <a:tc>
                  <a:txBody>
                    <a:bodyPr/>
                    <a:lstStyle/>
                    <a:p>
                      <a:pPr>
                        <a:lnSpc>
                          <a:spcPct val="115000"/>
                        </a:lnSpc>
                        <a:spcAft>
                          <a:spcPts val="0"/>
                        </a:spcAft>
                      </a:pPr>
                      <a:r>
                        <a:rPr lang="es-MX" sz="900" kern="1200">
                          <a:solidFill>
                            <a:srgbClr val="000000"/>
                          </a:solidFill>
                          <a:latin typeface="Georgia"/>
                          <a:ea typeface="Times New Roman"/>
                        </a:rPr>
                        <a:t>Índice de horas trabajadas con escolaridad media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-0.4802</a:t>
                      </a:r>
                      <a:endParaRPr lang="es-MX" sz="900" dirty="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1.3750</a:t>
                      </a:r>
                      <a:endParaRPr lang="es-MX" sz="90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0.727</a:t>
                      </a:r>
                      <a:endParaRPr lang="es-MX" sz="900" dirty="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059">
                <a:tc>
                  <a:txBody>
                    <a:bodyPr/>
                    <a:lstStyle/>
                    <a:p>
                      <a:pPr>
                        <a:lnSpc>
                          <a:spcPct val="115000"/>
                        </a:lnSpc>
                        <a:spcAft>
                          <a:spcPts val="0"/>
                        </a:spcAft>
                      </a:pPr>
                      <a:r>
                        <a:rPr lang="es-MX" sz="900" kern="1200">
                          <a:solidFill>
                            <a:srgbClr val="000000"/>
                          </a:solidFill>
                          <a:latin typeface="Georgia"/>
                          <a:ea typeface="Times New Roman"/>
                        </a:rPr>
                        <a:t>Índice de horas trabajadas con escolaridad alta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-2.3245</a:t>
                      </a:r>
                      <a:endParaRPr lang="es-MX" sz="900" dirty="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a:solidFill>
                            <a:srgbClr val="000000"/>
                          </a:solidFill>
                          <a:latin typeface="Georgia"/>
                          <a:ea typeface="Calibri"/>
                        </a:rPr>
                        <a:t>1.6540</a:t>
                      </a:r>
                      <a:endParaRPr lang="es-MX" sz="90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900" kern="1200" dirty="0">
                          <a:solidFill>
                            <a:srgbClr val="000000"/>
                          </a:solidFill>
                          <a:latin typeface="Georgia"/>
                          <a:ea typeface="Calibri"/>
                        </a:rPr>
                        <a:t>0.160</a:t>
                      </a:r>
                      <a:endParaRPr lang="es-MX" sz="900" dirty="0">
                        <a:latin typeface="Calibri"/>
                        <a:ea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529">
                <a:tc>
                  <a:txBody>
                    <a:bodyPr/>
                    <a:lstStyle/>
                    <a:p>
                      <a:pPr>
                        <a:lnSpc>
                          <a:spcPct val="115000"/>
                        </a:lnSpc>
                        <a:spcAft>
                          <a:spcPts val="0"/>
                        </a:spcAft>
                      </a:pPr>
                      <a:r>
                        <a:rPr lang="es-MX" sz="900" kern="1200">
                          <a:solidFill>
                            <a:srgbClr val="000000"/>
                          </a:solidFill>
                          <a:latin typeface="Georgia"/>
                          <a:ea typeface="Times New Roman"/>
                        </a:rPr>
                        <a:t>R-Cuadrada</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900" kern="1200">
                          <a:solidFill>
                            <a:srgbClr val="000000"/>
                          </a:solidFill>
                          <a:latin typeface="Georgia"/>
                          <a:ea typeface="Times New Roman"/>
                        </a:rPr>
                        <a:t>Within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s-MX" sz="900" kern="1200" dirty="0">
                          <a:solidFill>
                            <a:srgbClr val="000000"/>
                          </a:solidFill>
                          <a:latin typeface="Georgia"/>
                          <a:ea typeface="Calibri"/>
                          <a:cs typeface="Times New Roman"/>
                        </a:rPr>
                        <a:t>0.2784 </a:t>
                      </a:r>
                      <a:endParaRPr lang="es-MX" sz="900" dirty="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gridSpan="3">
                  <a:txBody>
                    <a:bodyPr/>
                    <a:lstStyle/>
                    <a:p>
                      <a:pPr algn="just">
                        <a:lnSpc>
                          <a:spcPct val="115000"/>
                        </a:lnSpc>
                        <a:spcAft>
                          <a:spcPts val="0"/>
                        </a:spcAft>
                      </a:pPr>
                      <a:r>
                        <a:rPr lang="es-MX" sz="900" kern="1200" dirty="0">
                          <a:solidFill>
                            <a:srgbClr val="000000"/>
                          </a:solidFill>
                          <a:latin typeface="Georgia"/>
                          <a:ea typeface="Calibri"/>
                          <a:cs typeface="Times New Roman"/>
                        </a:rPr>
                        <a:t>0.0300</a:t>
                      </a: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312395">
                <a:tc>
                  <a:txBody>
                    <a:bodyPr/>
                    <a:lstStyle/>
                    <a:p>
                      <a:pPr>
                        <a:lnSpc>
                          <a:spcPct val="115000"/>
                        </a:lnSpc>
                        <a:spcAft>
                          <a:spcPts val="0"/>
                        </a:spcAft>
                      </a:pPr>
                      <a:endParaRPr lang="es-MX" sz="900" kern="1200">
                        <a:solidFill>
                          <a:srgbClr val="000000"/>
                        </a:solidFill>
                        <a:latin typeface="Georgia"/>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900" kern="1200">
                          <a:solidFill>
                            <a:srgbClr val="000000"/>
                          </a:solidFill>
                          <a:latin typeface="Georgia"/>
                          <a:ea typeface="Times New Roman"/>
                        </a:rPr>
                        <a:t>Between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s-MX" sz="900" kern="1200">
                          <a:solidFill>
                            <a:srgbClr val="000000"/>
                          </a:solidFill>
                          <a:latin typeface="Georgia"/>
                          <a:ea typeface="Calibri"/>
                          <a:cs typeface="Times New Roman"/>
                        </a:rPr>
                        <a:t>0.0010 </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gridSpan="3">
                  <a:txBody>
                    <a:bodyPr/>
                    <a:lstStyle/>
                    <a:p>
                      <a:pPr algn="just">
                        <a:lnSpc>
                          <a:spcPct val="115000"/>
                        </a:lnSpc>
                        <a:spcAft>
                          <a:spcPts val="0"/>
                        </a:spcAft>
                      </a:pPr>
                      <a:r>
                        <a:rPr lang="es-MX" sz="900" kern="1200" dirty="0">
                          <a:solidFill>
                            <a:srgbClr val="000000"/>
                          </a:solidFill>
                          <a:latin typeface="Georgia"/>
                          <a:ea typeface="Calibri"/>
                          <a:cs typeface="Times New Roman"/>
                        </a:rPr>
                        <a:t>0.0807</a:t>
                      </a: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163565">
                <a:tc>
                  <a:txBody>
                    <a:bodyPr/>
                    <a:lstStyle/>
                    <a:p>
                      <a:pPr>
                        <a:lnSpc>
                          <a:spcPct val="115000"/>
                        </a:lnSpc>
                        <a:spcAft>
                          <a:spcPts val="0"/>
                        </a:spcAft>
                      </a:pPr>
                      <a:endParaRPr lang="es-MX" sz="900" kern="1200">
                        <a:solidFill>
                          <a:srgbClr val="000000"/>
                        </a:solidFill>
                        <a:latin typeface="Georgia"/>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900" kern="1200">
                          <a:solidFill>
                            <a:srgbClr val="000000"/>
                          </a:solidFill>
                          <a:latin typeface="Georgia"/>
                          <a:ea typeface="Times New Roman"/>
                        </a:rPr>
                        <a:t>Overall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pPr>
                      <a:r>
                        <a:rPr lang="es-MX" sz="900" kern="1200">
                          <a:solidFill>
                            <a:srgbClr val="000000"/>
                          </a:solidFill>
                          <a:latin typeface="Georgia"/>
                          <a:ea typeface="Calibri"/>
                          <a:cs typeface="Times New Roman"/>
                        </a:rPr>
                        <a:t>0.0076 </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gridSpan="3">
                  <a:txBody>
                    <a:bodyPr/>
                    <a:lstStyle/>
                    <a:p>
                      <a:pPr algn="just">
                        <a:lnSpc>
                          <a:spcPct val="115000"/>
                        </a:lnSpc>
                        <a:spcAft>
                          <a:spcPts val="0"/>
                        </a:spcAft>
                      </a:pPr>
                      <a:r>
                        <a:rPr lang="es-MX" sz="900" kern="1200" dirty="0">
                          <a:solidFill>
                            <a:srgbClr val="000000"/>
                          </a:solidFill>
                          <a:latin typeface="Georgia"/>
                          <a:ea typeface="Calibri"/>
                          <a:cs typeface="Times New Roman"/>
                        </a:rPr>
                        <a:t>0.0377</a:t>
                      </a:r>
                      <a:endParaRPr lang="es-MX" sz="900" dirty="0">
                        <a:latin typeface="Calibri"/>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r h="163565">
                <a:tc>
                  <a:txBody>
                    <a:bodyPr/>
                    <a:lstStyle/>
                    <a:p>
                      <a:pPr>
                        <a:lnSpc>
                          <a:spcPct val="115000"/>
                        </a:lnSpc>
                        <a:spcAft>
                          <a:spcPts val="0"/>
                        </a:spcAft>
                      </a:pPr>
                      <a:r>
                        <a:rPr lang="es-MX" sz="900" kern="1200">
                          <a:solidFill>
                            <a:srgbClr val="000000"/>
                          </a:solidFill>
                          <a:latin typeface="Georgia"/>
                          <a:ea typeface="Times New Roman"/>
                        </a:rPr>
                        <a:t>Estadístico F </a:t>
                      </a:r>
                      <a:endParaRPr lang="es-MX" sz="900">
                        <a:latin typeface="Calibri"/>
                        <a:ea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nSpc>
                          <a:spcPct val="115000"/>
                        </a:lnSpc>
                        <a:spcAft>
                          <a:spcPts val="0"/>
                        </a:spcAft>
                      </a:pPr>
                      <a:r>
                        <a:rPr lang="es-MX" sz="900" kern="1200">
                          <a:solidFill>
                            <a:srgbClr val="000000"/>
                          </a:solidFill>
                          <a:latin typeface="Georgia"/>
                          <a:ea typeface="Calibri"/>
                          <a:cs typeface="Times New Roman"/>
                        </a:rPr>
                        <a:t>20.06 </a:t>
                      </a:r>
                      <a:endParaRPr lang="es-MX" sz="900">
                        <a:latin typeface="Calibri"/>
                        <a:ea typeface="Calibri"/>
                        <a:cs typeface="Times New Roman"/>
                      </a:endParaRPr>
                    </a:p>
                  </a:txBody>
                  <a:tcPr marL="56193" marR="561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gridSpan="3">
                  <a:txBody>
                    <a:bodyPr/>
                    <a:lstStyle/>
                    <a:p>
                      <a:pPr algn="just">
                        <a:lnSpc>
                          <a:spcPct val="115000"/>
                        </a:lnSpc>
                        <a:spcAft>
                          <a:spcPts val="0"/>
                        </a:spcAft>
                      </a:pPr>
                      <a:endParaRPr lang="es-MX" sz="900" dirty="0">
                        <a:latin typeface="Georgia"/>
                        <a:ea typeface="Calibri"/>
                        <a:cs typeface="Times New Roman"/>
                      </a:endParaRPr>
                    </a:p>
                  </a:txBody>
                  <a:tcPr marL="56193" marR="561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r>
            </a:tbl>
          </a:graphicData>
        </a:graphic>
      </p:graphicFrame>
      <p:graphicFrame>
        <p:nvGraphicFramePr>
          <p:cNvPr id="116738" name="Object 2"/>
          <p:cNvGraphicFramePr>
            <a:graphicFrameLocks noChangeAspect="1"/>
          </p:cNvGraphicFramePr>
          <p:nvPr/>
        </p:nvGraphicFramePr>
        <p:xfrm>
          <a:off x="4860032" y="6021288"/>
          <a:ext cx="1238250" cy="228600"/>
        </p:xfrm>
        <a:graphic>
          <a:graphicData uri="http://schemas.openxmlformats.org/presentationml/2006/ole">
            <mc:AlternateContent xmlns:mc="http://schemas.openxmlformats.org/markup-compatibility/2006">
              <mc:Choice xmlns:v="urn:schemas-microsoft-com:vml" Requires="v">
                <p:oleObj spid="_x0000_s116739" name="Ecuación" r:id="rId3" imgW="1244600" imgH="228600" progId="Equation.3">
                  <p:embed/>
                </p:oleObj>
              </mc:Choice>
              <mc:Fallback>
                <p:oleObj name="Ecuación" r:id="rId3" imgW="124460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6021288"/>
                        <a:ext cx="123825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6 Elipse"/>
          <p:cNvSpPr/>
          <p:nvPr/>
        </p:nvSpPr>
        <p:spPr bwMode="auto">
          <a:xfrm>
            <a:off x="4139952" y="1412776"/>
            <a:ext cx="648072" cy="100811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900" b="0" i="0" u="none" strike="noStrike" cap="none" normalizeH="0" baseline="0" smtClean="0">
              <a:ln>
                <a:noFill/>
              </a:ln>
              <a:solidFill>
                <a:schemeClr val="tx1"/>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88640"/>
            <a:ext cx="7427168" cy="490066"/>
          </a:xfrm>
        </p:spPr>
        <p:txBody>
          <a:bodyPr/>
          <a:lstStyle/>
          <a:p>
            <a:r>
              <a:rPr lang="es-MX" sz="3000" b="1" dirty="0" smtClean="0">
                <a:solidFill>
                  <a:srgbClr val="0070C0"/>
                </a:solidFill>
                <a:latin typeface="Times Bold Italic" pitchFamily="18" charset="0"/>
              </a:rPr>
              <a:t>MODELO 4: HECHOS ESTILIZADOS</a:t>
            </a:r>
          </a:p>
        </p:txBody>
      </p:sp>
      <p:grpSp>
        <p:nvGrpSpPr>
          <p:cNvPr id="6" name="5 Grupo"/>
          <p:cNvGrpSpPr/>
          <p:nvPr/>
        </p:nvGrpSpPr>
        <p:grpSpPr>
          <a:xfrm>
            <a:off x="467544" y="764704"/>
            <a:ext cx="8208912" cy="5184576"/>
            <a:chOff x="467544" y="836712"/>
            <a:chExt cx="8168636" cy="4968552"/>
          </a:xfrm>
        </p:grpSpPr>
        <p:pic>
          <p:nvPicPr>
            <p:cNvPr id="4" name="Picture 2"/>
            <p:cNvPicPr>
              <a:picLocks noChangeAspect="1" noChangeArrowheads="1"/>
            </p:cNvPicPr>
            <p:nvPr/>
          </p:nvPicPr>
          <p:blipFill>
            <a:blip r:embed="rId2" cstate="print"/>
            <a:srcRect l="13490" t="21778" r="9588" b="19738"/>
            <a:stretch>
              <a:fillRect/>
            </a:stretch>
          </p:blipFill>
          <p:spPr bwMode="auto">
            <a:xfrm>
              <a:off x="467544" y="836712"/>
              <a:ext cx="8168636" cy="4968552"/>
            </a:xfrm>
            <a:prstGeom prst="rect">
              <a:avLst/>
            </a:prstGeom>
            <a:noFill/>
            <a:ln w="9525">
              <a:noFill/>
              <a:miter lim="800000"/>
              <a:headEnd/>
              <a:tailEnd/>
            </a:ln>
          </p:spPr>
        </p:pic>
        <p:sp>
          <p:nvSpPr>
            <p:cNvPr id="5" name="4 Abrir llave"/>
            <p:cNvSpPr/>
            <p:nvPr/>
          </p:nvSpPr>
          <p:spPr bwMode="auto">
            <a:xfrm rot="16200000">
              <a:off x="2987824" y="2852936"/>
              <a:ext cx="288032" cy="2736304"/>
            </a:xfrm>
            <a:prstGeom prst="leftBrac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900" b="0" i="0" u="none" strike="noStrike" cap="none" normalizeH="0" baseline="0" smtClean="0">
                <a:ln>
                  <a:noFill/>
                </a:ln>
                <a:solidFill>
                  <a:schemeClr val="tx1"/>
                </a:solidFill>
                <a:effectLst/>
                <a:latin typeface="Tahoma" pitchFamily="34" charset="0"/>
              </a:endParaRPr>
            </a:p>
          </p:txBody>
        </p:sp>
      </p:gr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116632"/>
            <a:ext cx="7571184" cy="1080120"/>
          </a:xfrm>
        </p:spPr>
        <p:txBody>
          <a:bodyPr/>
          <a:lstStyle/>
          <a:p>
            <a:r>
              <a:rPr lang="es-MX" sz="2100" b="1" dirty="0" smtClean="0">
                <a:solidFill>
                  <a:srgbClr val="0070C0"/>
                </a:solidFill>
                <a:latin typeface="Times Bold Italic" pitchFamily="18" charset="0"/>
              </a:rPr>
              <a:t>RESULTADOS DEL MODELO 4: COEFICIENTES ESTIMADOS CON VARIABLES INSTRUMENTALES DE LAS ECUACIONES (1’) y (2’)</a:t>
            </a:r>
          </a:p>
        </p:txBody>
      </p:sp>
      <p:pic>
        <p:nvPicPr>
          <p:cNvPr id="112642" name="Picture 2"/>
          <p:cNvPicPr>
            <a:picLocks noChangeAspect="1" noChangeArrowheads="1"/>
          </p:cNvPicPr>
          <p:nvPr/>
        </p:nvPicPr>
        <p:blipFill>
          <a:blip r:embed="rId2" cstate="print"/>
          <a:srcRect t="7621" b="8552"/>
          <a:stretch>
            <a:fillRect/>
          </a:stretch>
        </p:blipFill>
        <p:spPr bwMode="auto">
          <a:xfrm>
            <a:off x="107504" y="1268760"/>
            <a:ext cx="9016250" cy="4536504"/>
          </a:xfrm>
          <a:prstGeom prst="rect">
            <a:avLst/>
          </a:prstGeom>
          <a:noFill/>
          <a:ln w="9525">
            <a:noFill/>
            <a:miter lim="800000"/>
            <a:headEnd/>
            <a:tailEnd/>
          </a:ln>
          <a:effectLst/>
        </p:spPr>
      </p:pic>
      <p:sp>
        <p:nvSpPr>
          <p:cNvPr id="4" name="3 CuadroTexto"/>
          <p:cNvSpPr txBox="1"/>
          <p:nvPr/>
        </p:nvSpPr>
        <p:spPr>
          <a:xfrm>
            <a:off x="539552" y="5949280"/>
            <a:ext cx="4392488" cy="276999"/>
          </a:xfrm>
          <a:prstGeom prst="rect">
            <a:avLst/>
          </a:prstGeom>
          <a:noFill/>
        </p:spPr>
        <p:txBody>
          <a:bodyPr wrap="square" rtlCol="0">
            <a:spAutoFit/>
          </a:bodyPr>
          <a:lstStyle/>
          <a:p>
            <a:r>
              <a:rPr lang="es-MX" sz="1200" dirty="0" smtClean="0"/>
              <a:t>Fuente: elaboración propia.</a:t>
            </a:r>
            <a:endParaRPr lang="es-MX" sz="12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6" name="Picture 2"/>
          <p:cNvPicPr>
            <a:picLocks noChangeAspect="1" noChangeArrowheads="1"/>
          </p:cNvPicPr>
          <p:nvPr/>
        </p:nvPicPr>
        <p:blipFill>
          <a:blip r:embed="rId3" cstate="print"/>
          <a:srcRect t="14352"/>
          <a:stretch>
            <a:fillRect/>
          </a:stretch>
        </p:blipFill>
        <p:spPr bwMode="auto">
          <a:xfrm>
            <a:off x="179512" y="3861048"/>
            <a:ext cx="8460341" cy="2148631"/>
          </a:xfrm>
          <a:prstGeom prst="rect">
            <a:avLst/>
          </a:prstGeom>
          <a:noFill/>
          <a:ln w="9525">
            <a:noFill/>
            <a:miter lim="800000"/>
            <a:headEnd/>
            <a:tailEnd/>
          </a:ln>
          <a:effectLst/>
        </p:spPr>
      </p:pic>
      <p:sp>
        <p:nvSpPr>
          <p:cNvPr id="1136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113667" name="Object 3"/>
          <p:cNvGraphicFramePr>
            <a:graphicFrameLocks noChangeAspect="1"/>
          </p:cNvGraphicFramePr>
          <p:nvPr/>
        </p:nvGraphicFramePr>
        <p:xfrm>
          <a:off x="1691680" y="1268760"/>
          <a:ext cx="5632490" cy="1872208"/>
        </p:xfrm>
        <a:graphic>
          <a:graphicData uri="http://schemas.openxmlformats.org/presentationml/2006/ole">
            <mc:AlternateContent xmlns:mc="http://schemas.openxmlformats.org/markup-compatibility/2006">
              <mc:Choice xmlns:v="urn:schemas-microsoft-com:vml" Requires="v">
                <p:oleObj spid="_x0000_s113668" name="Ecuación" r:id="rId4" imgW="3378200" imgH="1117600" progId="Equation.3">
                  <p:embed/>
                </p:oleObj>
              </mc:Choice>
              <mc:Fallback>
                <p:oleObj name="Ecuación" r:id="rId4" imgW="3378200" imgH="1117600"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1268760"/>
                        <a:ext cx="5632490" cy="18722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4 Título"/>
          <p:cNvSpPr>
            <a:spLocks noGrp="1"/>
          </p:cNvSpPr>
          <p:nvPr>
            <p:ph type="title"/>
          </p:nvPr>
        </p:nvSpPr>
        <p:spPr>
          <a:xfrm>
            <a:off x="179512" y="260648"/>
            <a:ext cx="7848872" cy="792088"/>
          </a:xfrm>
        </p:spPr>
        <p:txBody>
          <a:bodyPr/>
          <a:lstStyle/>
          <a:p>
            <a:r>
              <a:rPr lang="es-MX" sz="2100" b="1" dirty="0" smtClean="0">
                <a:solidFill>
                  <a:srgbClr val="0070C0"/>
                </a:solidFill>
                <a:latin typeface="Times Bold Italic" pitchFamily="18" charset="0"/>
              </a:rPr>
              <a:t>AGRUPACIÓN DE ACTIVIDADES ECONÓMICAS MEDIANTE VARIABLES DUMMY</a:t>
            </a:r>
          </a:p>
        </p:txBody>
      </p:sp>
      <p:sp>
        <p:nvSpPr>
          <p:cNvPr id="8" name="7 Marcador de contenido"/>
          <p:cNvSpPr>
            <a:spLocks noGrp="1"/>
          </p:cNvSpPr>
          <p:nvPr>
            <p:ph idx="1"/>
          </p:nvPr>
        </p:nvSpPr>
        <p:spPr>
          <a:xfrm>
            <a:off x="323528" y="3356992"/>
            <a:ext cx="8424936" cy="460648"/>
          </a:xfrm>
        </p:spPr>
        <p:txBody>
          <a:bodyPr/>
          <a:lstStyle/>
          <a:p>
            <a:pPr algn="ctr">
              <a:buNone/>
            </a:pPr>
            <a:r>
              <a:rPr lang="es-MX" sz="1800" b="1" dirty="0" smtClean="0">
                <a:solidFill>
                  <a:srgbClr val="0070C0"/>
                </a:solidFill>
              </a:rPr>
              <a:t>Resultados de la versión robusta de </a:t>
            </a:r>
            <a:r>
              <a:rPr lang="es-MX" sz="1800" b="1" dirty="0" err="1" smtClean="0">
                <a:solidFill>
                  <a:srgbClr val="0070C0"/>
                </a:solidFill>
              </a:rPr>
              <a:t>heterocedasticidad</a:t>
            </a:r>
            <a:r>
              <a:rPr lang="es-MX" sz="1800" b="1" dirty="0" smtClean="0">
                <a:solidFill>
                  <a:srgbClr val="0070C0"/>
                </a:solidFill>
              </a:rPr>
              <a:t> de la prueba de </a:t>
            </a:r>
            <a:r>
              <a:rPr lang="es-MX" sz="1800" b="1" dirty="0" err="1" smtClean="0">
                <a:solidFill>
                  <a:srgbClr val="0070C0"/>
                </a:solidFill>
              </a:rPr>
              <a:t>Hausman</a:t>
            </a:r>
            <a:endParaRPr lang="es-MX" sz="1800" b="1" dirty="0">
              <a:solidFill>
                <a:srgbClr val="0070C0"/>
              </a:solidFill>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836712"/>
            <a:ext cx="7560840" cy="720080"/>
          </a:xfrm>
        </p:spPr>
        <p:txBody>
          <a:bodyPr/>
          <a:lstStyle/>
          <a:p>
            <a:r>
              <a:rPr lang="es-MX" sz="3000" b="1" dirty="0" smtClean="0">
                <a:solidFill>
                  <a:srgbClr val="0070C0"/>
                </a:solidFill>
                <a:latin typeface="Times Bold Italic" pitchFamily="18" charset="0"/>
              </a:rPr>
              <a:t>“LÍNEA” DE REGRESIÓN ESTIMADA</a:t>
            </a:r>
          </a:p>
        </p:txBody>
      </p:sp>
      <p:graphicFrame>
        <p:nvGraphicFramePr>
          <p:cNvPr id="114689" name="Object 1"/>
          <p:cNvGraphicFramePr>
            <a:graphicFrameLocks noChangeAspect="1"/>
          </p:cNvGraphicFramePr>
          <p:nvPr/>
        </p:nvGraphicFramePr>
        <p:xfrm>
          <a:off x="323528" y="2132856"/>
          <a:ext cx="8463340" cy="432048"/>
        </p:xfrm>
        <a:graphic>
          <a:graphicData uri="http://schemas.openxmlformats.org/presentationml/2006/ole">
            <mc:AlternateContent xmlns:mc="http://schemas.openxmlformats.org/markup-compatibility/2006">
              <mc:Choice xmlns:v="urn:schemas-microsoft-com:vml" Requires="v">
                <p:oleObj spid="_x0000_s114691" name="Ecuación" r:id="rId3" imgW="4660560" imgH="241200" progId="Equation.3">
                  <p:embed/>
                </p:oleObj>
              </mc:Choice>
              <mc:Fallback>
                <p:oleObj name="Ecuación" r:id="rId3" imgW="4660560" imgH="2412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2132856"/>
                        <a:ext cx="8463340" cy="4320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469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MX"/>
          </a:p>
        </p:txBody>
      </p:sp>
      <p:graphicFrame>
        <p:nvGraphicFramePr>
          <p:cNvPr id="114690" name="Object 2"/>
          <p:cNvGraphicFramePr>
            <a:graphicFrameLocks noChangeAspect="1"/>
          </p:cNvGraphicFramePr>
          <p:nvPr/>
        </p:nvGraphicFramePr>
        <p:xfrm>
          <a:off x="1259632" y="2708920"/>
          <a:ext cx="7333202" cy="504056"/>
        </p:xfrm>
        <a:graphic>
          <a:graphicData uri="http://schemas.openxmlformats.org/presentationml/2006/ole">
            <mc:AlternateContent xmlns:mc="http://schemas.openxmlformats.org/markup-compatibility/2006">
              <mc:Choice xmlns:v="urn:schemas-microsoft-com:vml" Requires="v">
                <p:oleObj spid="_x0000_s114692" name="Ecuación" r:id="rId5" imgW="3543300" imgH="241300" progId="Equation.3">
                  <p:embed/>
                </p:oleObj>
              </mc:Choice>
              <mc:Fallback>
                <p:oleObj name="Ecuación" r:id="rId5" imgW="3543300" imgH="241300" progId="Equation.3">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2" y="2708920"/>
                        <a:ext cx="7333202" cy="5040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5 CuadroTexto"/>
          <p:cNvSpPr txBox="1"/>
          <p:nvPr/>
        </p:nvSpPr>
        <p:spPr>
          <a:xfrm>
            <a:off x="5436096" y="3501008"/>
            <a:ext cx="2736304" cy="369332"/>
          </a:xfrm>
          <a:prstGeom prst="rect">
            <a:avLst/>
          </a:prstGeom>
          <a:noFill/>
        </p:spPr>
        <p:txBody>
          <a:bodyPr wrap="square" rtlCol="0">
            <a:spAutoFit/>
          </a:bodyPr>
          <a:lstStyle/>
          <a:p>
            <a:pPr algn="ctr"/>
            <a:r>
              <a:rPr lang="es-MX" i="1" dirty="0" smtClean="0"/>
              <a:t>Ecuación (1’’)</a:t>
            </a:r>
            <a:endParaRPr lang="es-MX" i="1" dirty="0"/>
          </a:p>
        </p:txBody>
      </p:sp>
      <p:sp>
        <p:nvSpPr>
          <p:cNvPr id="7" name="6 CuadroTexto"/>
          <p:cNvSpPr txBox="1"/>
          <p:nvPr/>
        </p:nvSpPr>
        <p:spPr>
          <a:xfrm>
            <a:off x="2051720" y="4221088"/>
            <a:ext cx="3600400" cy="400110"/>
          </a:xfrm>
          <a:prstGeom prst="rect">
            <a:avLst/>
          </a:prstGeom>
          <a:noFill/>
        </p:spPr>
        <p:txBody>
          <a:bodyPr wrap="square" rtlCol="0">
            <a:spAutoFit/>
          </a:bodyPr>
          <a:lstStyle/>
          <a:p>
            <a:pPr algn="ctr"/>
            <a:r>
              <a:rPr lang="es-MX" sz="2000" b="1" dirty="0" smtClean="0">
                <a:solidFill>
                  <a:srgbClr val="FF0000"/>
                </a:solidFill>
              </a:rPr>
              <a:t>Coeficientes estimados</a:t>
            </a:r>
            <a:endParaRPr lang="es-MX" sz="2000" b="1" dirty="0">
              <a:solidFill>
                <a:srgbClr val="FF0000"/>
              </a:solidFill>
            </a:endParaRPr>
          </a:p>
        </p:txBody>
      </p:sp>
      <p:cxnSp>
        <p:nvCxnSpPr>
          <p:cNvPr id="9" name="8 Conector recto de flecha"/>
          <p:cNvCxnSpPr/>
          <p:nvPr/>
        </p:nvCxnSpPr>
        <p:spPr bwMode="auto">
          <a:xfrm flipH="1" flipV="1">
            <a:off x="2051720" y="3068960"/>
            <a:ext cx="864096" cy="1008112"/>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10" name="9 Conector recto de flecha"/>
          <p:cNvCxnSpPr/>
          <p:nvPr/>
        </p:nvCxnSpPr>
        <p:spPr bwMode="auto">
          <a:xfrm flipV="1">
            <a:off x="4932040" y="3068960"/>
            <a:ext cx="648072" cy="108012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6632"/>
            <a:ext cx="7571184" cy="864096"/>
          </a:xfrm>
        </p:spPr>
        <p:txBody>
          <a:bodyPr/>
          <a:lstStyle/>
          <a:p>
            <a:r>
              <a:rPr lang="es-MX" sz="1800" b="1" dirty="0" smtClean="0">
                <a:solidFill>
                  <a:srgbClr val="0070C0"/>
                </a:solidFill>
                <a:latin typeface="Times Bold Italic" pitchFamily="18" charset="0"/>
              </a:rPr>
              <a:t>PTF (%), índice real del costo unitario de la mano de obra, de los puestos de trabajo ocupados remunerados y del salario mínimo general,  </a:t>
            </a:r>
            <a:br>
              <a:rPr lang="es-MX" sz="1800" b="1" dirty="0" smtClean="0">
                <a:solidFill>
                  <a:srgbClr val="0070C0"/>
                </a:solidFill>
                <a:latin typeface="Times Bold Italic" pitchFamily="18" charset="0"/>
              </a:rPr>
            </a:br>
            <a:r>
              <a:rPr lang="es-MX" sz="1800" b="1" dirty="0" smtClean="0">
                <a:solidFill>
                  <a:srgbClr val="0070C0"/>
                </a:solidFill>
                <a:latin typeface="Times Bold Italic" pitchFamily="18" charset="0"/>
              </a:rPr>
              <a:t>México, 2007-2015 (Base DIC 2008=100) </a:t>
            </a:r>
          </a:p>
        </p:txBody>
      </p:sp>
      <p:graphicFrame>
        <p:nvGraphicFramePr>
          <p:cNvPr id="5" name="4 Tabla"/>
          <p:cNvGraphicFramePr>
            <a:graphicFrameLocks noGrp="1"/>
          </p:cNvGraphicFramePr>
          <p:nvPr/>
        </p:nvGraphicFramePr>
        <p:xfrm>
          <a:off x="539552" y="1052737"/>
          <a:ext cx="7992891" cy="4905502"/>
        </p:xfrm>
        <a:graphic>
          <a:graphicData uri="http://schemas.openxmlformats.org/drawingml/2006/table">
            <a:tbl>
              <a:tblPr/>
              <a:tblGrid>
                <a:gridCol w="1216574"/>
                <a:gridCol w="1461916"/>
                <a:gridCol w="1436572"/>
                <a:gridCol w="1356480"/>
                <a:gridCol w="1256112"/>
                <a:gridCol w="1265237"/>
              </a:tblGrid>
              <a:tr h="1299440">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latin typeface="Georgia"/>
                          <a:ea typeface="Calibri"/>
                          <a:cs typeface="Arial"/>
                        </a:rPr>
                        <a:t>Salario mínimo general real (base Dic 2008 = 100)</a:t>
                      </a:r>
                      <a:endParaRPr lang="es-MX" sz="1200">
                        <a:latin typeface="Calibri"/>
                        <a:ea typeface="Calibri"/>
                        <a:cs typeface="Times New Roman"/>
                      </a:endParaRPr>
                    </a:p>
                  </a:txBody>
                  <a:tcPr marL="38491" marR="384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latin typeface="Georgia"/>
                          <a:ea typeface="Calibri"/>
                          <a:cs typeface="Arial"/>
                        </a:rPr>
                        <a:t>Índice real del salario mínimo general</a:t>
                      </a:r>
                      <a:endParaRPr lang="es-MX" sz="1200">
                        <a:latin typeface="Calibri"/>
                        <a:ea typeface="Calibri"/>
                        <a:cs typeface="Times New Roman"/>
                      </a:endParaRPr>
                    </a:p>
                  </a:txBody>
                  <a:tcPr marL="38491" marR="384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latin typeface="Georgia"/>
                          <a:ea typeface="Calibri"/>
                          <a:cs typeface="Arial"/>
                        </a:rPr>
                        <a:t>PTF (tasa de crecimiento anual)</a:t>
                      </a:r>
                      <a:endParaRPr lang="es-MX" sz="1200">
                        <a:latin typeface="Calibri"/>
                        <a:ea typeface="Calibri"/>
                        <a:cs typeface="Times New Roman"/>
                      </a:endParaRPr>
                    </a:p>
                  </a:txBody>
                  <a:tcPr marL="38491" marR="384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latin typeface="Georgia"/>
                          <a:ea typeface="Calibri"/>
                          <a:cs typeface="Arial"/>
                        </a:rPr>
                        <a:t>Índice real del costo unitario de la mano de obra</a:t>
                      </a:r>
                      <a:endParaRPr lang="es-MX" sz="1200">
                        <a:latin typeface="Calibri"/>
                        <a:ea typeface="Calibri"/>
                        <a:cs typeface="Times New Roman"/>
                      </a:endParaRPr>
                    </a:p>
                  </a:txBody>
                  <a:tcPr marL="38491" marR="384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latin typeface="Georgia"/>
                          <a:ea typeface="Calibri"/>
                          <a:cs typeface="Arial"/>
                        </a:rPr>
                        <a:t>Índice de los puestos de trabajo ocupados remunerados, dependientes de la razón social</a:t>
                      </a:r>
                      <a:endParaRPr lang="es-MX" sz="1200">
                        <a:latin typeface="Calibri"/>
                        <a:ea typeface="Calibri"/>
                        <a:cs typeface="Times New Roman"/>
                      </a:endParaRPr>
                    </a:p>
                  </a:txBody>
                  <a:tcPr marL="38491" marR="384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59">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(pesos por día)</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MX" sz="1200">
                        <a:latin typeface="Calibri"/>
                        <a:ea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MX" sz="1200">
                        <a:latin typeface="Calibri"/>
                        <a:ea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s-MX" sz="1200">
                        <a:latin typeface="Calibri"/>
                        <a:ea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2007</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52.1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102.4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-0.5</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99.4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98.5</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2008</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50.8</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100.0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100.0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100.0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2009</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51.4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101.0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-3.6</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104.2</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96.4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51.6</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101.4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1.7</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99.5</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97.8</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51.7</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101.7</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0.8</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99.1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99.2</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2012</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52.1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102.4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0.4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99.0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102.0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2013</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52.2</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102.7</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-0.7</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98.1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101.3</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FF0000"/>
                          </a:solidFill>
                          <a:latin typeface="Georgia"/>
                          <a:ea typeface="Calibri"/>
                          <a:cs typeface="Arial"/>
                        </a:rPr>
                        <a:t>52.1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FF0000"/>
                          </a:solidFill>
                          <a:latin typeface="Georgia"/>
                          <a:ea typeface="Calibri"/>
                          <a:cs typeface="Arial"/>
                        </a:rPr>
                        <a:t>102.5</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FF0000"/>
                          </a:solidFill>
                          <a:latin typeface="Georgia"/>
                          <a:ea typeface="Calibri"/>
                          <a:cs typeface="Arial"/>
                        </a:rPr>
                        <a:t>-0.2</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FF0000"/>
                          </a:solidFill>
                          <a:latin typeface="Georgia"/>
                          <a:ea typeface="Calibri"/>
                          <a:cs typeface="Arial"/>
                        </a:rPr>
                        <a:t>97.5</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FF0000"/>
                          </a:solidFill>
                          <a:latin typeface="Georgia"/>
                          <a:ea typeface="Calibri"/>
                          <a:cs typeface="Arial"/>
                        </a:rPr>
                        <a:t>102.7</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2015</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53.9</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106.0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b="1">
                          <a:solidFill>
                            <a:srgbClr val="000000"/>
                          </a:solidFill>
                          <a:latin typeface="Georgia"/>
                          <a:ea typeface="Calibri"/>
                          <a:cs typeface="Arial"/>
                        </a:rPr>
                        <a:t>n.d.</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b="1">
                          <a:solidFill>
                            <a:srgbClr val="000000"/>
                          </a:solidFill>
                          <a:latin typeface="Georgia"/>
                          <a:ea typeface="Calibri"/>
                          <a:cs typeface="Arial"/>
                        </a:rPr>
                        <a:t>n.d.</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b="1">
                          <a:solidFill>
                            <a:srgbClr val="000000"/>
                          </a:solidFill>
                          <a:latin typeface="Georgia"/>
                          <a:ea typeface="Calibri"/>
                          <a:cs typeface="Arial"/>
                        </a:rPr>
                        <a:t>n.d.</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2014-e1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dirty="0">
                          <a:solidFill>
                            <a:srgbClr val="000000"/>
                          </a:solidFill>
                          <a:latin typeface="Georgia"/>
                          <a:ea typeface="Calibri"/>
                          <a:cs typeface="Arial"/>
                        </a:rPr>
                        <a:t>57.1</a:t>
                      </a:r>
                      <a:endParaRPr lang="es-MX" sz="1200" dirty="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112.4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2014-e2</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62.1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121.0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2014-e3</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67.1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130.1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2014-e4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72.1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139.4</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2014-e5</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77.1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148.2</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2014-e6</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82.1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157.3</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2014-e7</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87.1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167.2</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750">
                <a:tc>
                  <a:txBody>
                    <a:bodyPr/>
                    <a:lstStyle/>
                    <a:p>
                      <a:pPr algn="ctr">
                        <a:lnSpc>
                          <a:spcPct val="115000"/>
                        </a:lnSpc>
                        <a:spcAft>
                          <a:spcPts val="0"/>
                        </a:spcAft>
                      </a:pPr>
                      <a:r>
                        <a:rPr lang="es-MX" sz="1200">
                          <a:solidFill>
                            <a:srgbClr val="000000"/>
                          </a:solidFill>
                          <a:latin typeface="Georgia"/>
                          <a:ea typeface="Calibri"/>
                          <a:cs typeface="Arial"/>
                        </a:rPr>
                        <a:t>2014-e8</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92.1</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MX" sz="1200">
                          <a:solidFill>
                            <a:srgbClr val="000000"/>
                          </a:solidFill>
                          <a:latin typeface="Georgia"/>
                          <a:ea typeface="Calibri"/>
                          <a:cs typeface="Arial"/>
                        </a:rPr>
                        <a:t>171.0</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a:solidFill>
                            <a:srgbClr val="000000"/>
                          </a:solidFill>
                          <a:latin typeface="Georgia"/>
                          <a:ea typeface="Calibri"/>
                          <a:cs typeface="Arial"/>
                        </a:rPr>
                        <a:t> </a:t>
                      </a:r>
                      <a:endParaRPr lang="es-MX" sz="120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MX" sz="1200" dirty="0">
                          <a:solidFill>
                            <a:srgbClr val="000000"/>
                          </a:solidFill>
                          <a:latin typeface="Georgia"/>
                          <a:ea typeface="Calibri"/>
                          <a:cs typeface="Arial"/>
                        </a:rPr>
                        <a:t> </a:t>
                      </a:r>
                      <a:endParaRPr lang="es-MX" sz="1200" dirty="0">
                        <a:latin typeface="Calibri"/>
                        <a:ea typeface="Calibri"/>
                        <a:cs typeface="Times New Roman"/>
                      </a:endParaRPr>
                    </a:p>
                  </a:txBody>
                  <a:tcPr marL="38491" marR="384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5 CuadroTexto"/>
          <p:cNvSpPr txBox="1"/>
          <p:nvPr/>
        </p:nvSpPr>
        <p:spPr>
          <a:xfrm>
            <a:off x="899592" y="6021288"/>
            <a:ext cx="4392488" cy="276999"/>
          </a:xfrm>
          <a:prstGeom prst="rect">
            <a:avLst/>
          </a:prstGeom>
          <a:noFill/>
        </p:spPr>
        <p:txBody>
          <a:bodyPr wrap="square" rtlCol="0">
            <a:spAutoFit/>
          </a:bodyPr>
          <a:lstStyle/>
          <a:p>
            <a:r>
              <a:rPr lang="es-MX" sz="1200" dirty="0" smtClean="0"/>
              <a:t>Fuente: elaboración propia.</a:t>
            </a:r>
            <a:endParaRPr lang="es-MX" sz="1200" dirty="0"/>
          </a:p>
        </p:txBody>
      </p:sp>
      <p:sp>
        <p:nvSpPr>
          <p:cNvPr id="13" name="12 Forma libre"/>
          <p:cNvSpPr/>
          <p:nvPr/>
        </p:nvSpPr>
        <p:spPr bwMode="auto">
          <a:xfrm>
            <a:off x="2038597" y="4049486"/>
            <a:ext cx="229147" cy="387626"/>
          </a:xfrm>
          <a:custGeom>
            <a:avLst/>
            <a:gdLst>
              <a:gd name="connsiteX0" fmla="*/ 241465 w 241465"/>
              <a:gd name="connsiteY0" fmla="*/ 0 h 451262"/>
              <a:gd name="connsiteX1" fmla="*/ 51460 w 241465"/>
              <a:gd name="connsiteY1" fmla="*/ 118753 h 451262"/>
              <a:gd name="connsiteX2" fmla="*/ 27709 w 241465"/>
              <a:gd name="connsiteY2" fmla="*/ 368135 h 451262"/>
              <a:gd name="connsiteX3" fmla="*/ 217715 w 241465"/>
              <a:gd name="connsiteY3" fmla="*/ 451262 h 451262"/>
              <a:gd name="connsiteX4" fmla="*/ 217715 w 241465"/>
              <a:gd name="connsiteY4" fmla="*/ 451262 h 451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465" h="451262">
                <a:moveTo>
                  <a:pt x="241465" y="0"/>
                </a:moveTo>
                <a:cubicBezTo>
                  <a:pt x="164275" y="28698"/>
                  <a:pt x="87086" y="57397"/>
                  <a:pt x="51460" y="118753"/>
                </a:cubicBezTo>
                <a:cubicBezTo>
                  <a:pt x="15834" y="180109"/>
                  <a:pt x="0" y="312717"/>
                  <a:pt x="27709" y="368135"/>
                </a:cubicBezTo>
                <a:cubicBezTo>
                  <a:pt x="55418" y="423553"/>
                  <a:pt x="217715" y="451262"/>
                  <a:pt x="217715" y="451262"/>
                </a:cubicBezTo>
                <a:lnTo>
                  <a:pt x="217715" y="451262"/>
                </a:lnTo>
              </a:path>
            </a:pathLst>
          </a:custGeom>
          <a:noFill/>
          <a:ln w="38100" cap="flat" cmpd="sng" algn="ctr">
            <a:solidFill>
              <a:srgbClr val="FF0000"/>
            </a:solidFill>
            <a:prstDash val="solid"/>
            <a:round/>
            <a:headEnd type="none" w="med" len="med"/>
            <a:tailEnd type="arrow"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900" b="0" i="0" u="none" strike="noStrike" cap="none" normalizeH="0" baseline="0" smtClean="0">
              <a:ln>
                <a:noFill/>
              </a:ln>
              <a:solidFill>
                <a:schemeClr val="tx1"/>
              </a:solidFill>
              <a:effectLst/>
              <a:latin typeface="Tahoma"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332656"/>
            <a:ext cx="7992888" cy="922114"/>
          </a:xfrm>
        </p:spPr>
        <p:txBody>
          <a:bodyPr/>
          <a:lstStyle/>
          <a:p>
            <a:r>
              <a:rPr lang="es-MX" sz="2600" b="1" dirty="0" smtClean="0">
                <a:solidFill>
                  <a:srgbClr val="0070C0"/>
                </a:solidFill>
                <a:latin typeface="Times Bold Italic" pitchFamily="18" charset="0"/>
              </a:rPr>
              <a:t>Estimación de la rentabilidad económica con base en los coeficientes de la “línea” de regresión estimada en (1’’)</a:t>
            </a:r>
          </a:p>
        </p:txBody>
      </p:sp>
      <p:pic>
        <p:nvPicPr>
          <p:cNvPr id="4" name="Picture 2"/>
          <p:cNvPicPr>
            <a:picLocks noChangeAspect="1" noChangeArrowheads="1"/>
          </p:cNvPicPr>
          <p:nvPr/>
        </p:nvPicPr>
        <p:blipFill>
          <a:blip r:embed="rId2" cstate="print"/>
          <a:srcRect t="13044" b="10869"/>
          <a:stretch>
            <a:fillRect/>
          </a:stretch>
        </p:blipFill>
        <p:spPr bwMode="auto">
          <a:xfrm>
            <a:off x="86942" y="1916832"/>
            <a:ext cx="8753612" cy="2664296"/>
          </a:xfrm>
          <a:prstGeom prst="rect">
            <a:avLst/>
          </a:prstGeom>
          <a:noFill/>
        </p:spPr>
      </p:pic>
      <p:sp>
        <p:nvSpPr>
          <p:cNvPr id="5" name="4 Elipse"/>
          <p:cNvSpPr/>
          <p:nvPr/>
        </p:nvSpPr>
        <p:spPr bwMode="auto">
          <a:xfrm>
            <a:off x="8316416" y="3212976"/>
            <a:ext cx="648072" cy="1368152"/>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900" b="0" i="0" u="none" strike="noStrike" cap="none" normalizeH="0" baseline="0" smtClean="0">
              <a:ln>
                <a:noFill/>
              </a:ln>
              <a:solidFill>
                <a:schemeClr val="tx1"/>
              </a:solidFill>
              <a:effectLst/>
              <a:latin typeface="Tahoma" pitchFamily="34" charset="0"/>
            </a:endParaRPr>
          </a:p>
        </p:txBody>
      </p:sp>
      <p:sp>
        <p:nvSpPr>
          <p:cNvPr id="6" name="5 CuadroTexto"/>
          <p:cNvSpPr txBox="1"/>
          <p:nvPr/>
        </p:nvSpPr>
        <p:spPr>
          <a:xfrm>
            <a:off x="683568" y="4509120"/>
            <a:ext cx="4392488" cy="276999"/>
          </a:xfrm>
          <a:prstGeom prst="rect">
            <a:avLst/>
          </a:prstGeom>
          <a:noFill/>
        </p:spPr>
        <p:txBody>
          <a:bodyPr wrap="square" rtlCol="0">
            <a:spAutoFit/>
          </a:bodyPr>
          <a:lstStyle/>
          <a:p>
            <a:r>
              <a:rPr lang="es-MX" sz="1200" dirty="0" smtClean="0"/>
              <a:t>Fuente: elaboración propia.</a:t>
            </a:r>
            <a:endParaRPr lang="es-MX" sz="12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27168" cy="850106"/>
          </a:xfrm>
        </p:spPr>
        <p:txBody>
          <a:bodyPr/>
          <a:lstStyle/>
          <a:p>
            <a:r>
              <a:rPr lang="es-MX" sz="2600" b="1" dirty="0" smtClean="0">
                <a:solidFill>
                  <a:srgbClr val="0070C0"/>
                </a:solidFill>
                <a:latin typeface="Times Bold Italic" pitchFamily="18" charset="0"/>
              </a:rPr>
              <a:t>Paradigma Industria – Comportamiento – Desempeño y Sustentabilidad de las Empresas</a:t>
            </a:r>
          </a:p>
        </p:txBody>
      </p:sp>
      <p:sp>
        <p:nvSpPr>
          <p:cNvPr id="3" name="2 Marcador de contenido"/>
          <p:cNvSpPr>
            <a:spLocks noGrp="1"/>
          </p:cNvSpPr>
          <p:nvPr>
            <p:ph idx="1"/>
          </p:nvPr>
        </p:nvSpPr>
        <p:spPr>
          <a:xfrm>
            <a:off x="323528" y="1484784"/>
            <a:ext cx="8352928" cy="4320480"/>
          </a:xfrm>
        </p:spPr>
        <p:txBody>
          <a:bodyPr/>
          <a:lstStyle/>
          <a:p>
            <a:pPr marL="514350" indent="-514350">
              <a:spcBef>
                <a:spcPts val="1200"/>
              </a:spcBef>
              <a:spcAft>
                <a:spcPts val="1200"/>
              </a:spcAft>
              <a:buFont typeface="+mj-lt"/>
              <a:buAutoNum type="arabicPeriod"/>
            </a:pPr>
            <a:r>
              <a:rPr lang="es-MX" sz="2600" dirty="0" smtClean="0"/>
              <a:t>El estudio de la sustentabilidad se enfoca en los niveles y mejoras de la rentabilidad económica de las empresas.</a:t>
            </a:r>
          </a:p>
          <a:p>
            <a:pPr marL="514350" indent="-514350">
              <a:spcBef>
                <a:spcPts val="1200"/>
              </a:spcBef>
              <a:spcAft>
                <a:spcPts val="1200"/>
              </a:spcAft>
              <a:buFont typeface="+mj-lt"/>
              <a:buAutoNum type="arabicPeriod"/>
            </a:pPr>
            <a:r>
              <a:rPr lang="es-MX" sz="2600" dirty="0" smtClean="0"/>
              <a:t>Capacidad de las empresas para generar beneficios económicos en relación con un uso eficiente de sus activos productivos.</a:t>
            </a:r>
          </a:p>
          <a:p>
            <a:pPr marL="514350" indent="-514350">
              <a:spcBef>
                <a:spcPts val="1200"/>
              </a:spcBef>
              <a:spcAft>
                <a:spcPts val="1200"/>
              </a:spcAft>
              <a:buFont typeface="+mj-lt"/>
              <a:buAutoNum type="arabicPeriod"/>
            </a:pPr>
            <a:r>
              <a:rPr lang="es-MX" sz="2600" dirty="0" smtClean="0"/>
              <a:t>Para ello se elaboró un indicador de rentabilidad económica (la variable a explicar) como la relación entre el excedente bruto de operación y el acervo neto de capital.   </a:t>
            </a:r>
          </a:p>
          <a:p>
            <a:pPr marL="514350" indent="-514350">
              <a:spcBef>
                <a:spcPts val="1200"/>
              </a:spcBef>
              <a:spcAft>
                <a:spcPts val="1200"/>
              </a:spcAft>
              <a:buFont typeface="+mj-lt"/>
              <a:buAutoNum type="arabicPeriod"/>
            </a:pPr>
            <a:endParaRPr lang="es-MX" sz="26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571184" cy="1138138"/>
          </a:xfrm>
        </p:spPr>
        <p:txBody>
          <a:bodyPr/>
          <a:lstStyle/>
          <a:p>
            <a:r>
              <a:rPr lang="es-MX" sz="2600" b="1" dirty="0" smtClean="0">
                <a:solidFill>
                  <a:srgbClr val="0070C0"/>
                </a:solidFill>
                <a:latin typeface="Times Bold Italic" pitchFamily="18" charset="0"/>
              </a:rPr>
              <a:t>Niveles de ingreso real de los trabajadores con hasta tres SM y rentabilidad económica para diferentes ajustes del salario mínimo general real, México</a:t>
            </a:r>
          </a:p>
        </p:txBody>
      </p:sp>
      <p:pic>
        <p:nvPicPr>
          <p:cNvPr id="4" name="Picture 2"/>
          <p:cNvPicPr>
            <a:picLocks noChangeAspect="1" noChangeArrowheads="1"/>
          </p:cNvPicPr>
          <p:nvPr/>
        </p:nvPicPr>
        <p:blipFill>
          <a:blip r:embed="rId2" cstate="print"/>
          <a:srcRect t="13389" b="16693"/>
          <a:stretch>
            <a:fillRect/>
          </a:stretch>
        </p:blipFill>
        <p:spPr bwMode="auto">
          <a:xfrm>
            <a:off x="161127" y="1628800"/>
            <a:ext cx="8932056" cy="3960440"/>
          </a:xfrm>
          <a:prstGeom prst="rect">
            <a:avLst/>
          </a:prstGeom>
          <a:noFill/>
        </p:spPr>
      </p:pic>
      <p:sp>
        <p:nvSpPr>
          <p:cNvPr id="5" name="4 CuadroTexto"/>
          <p:cNvSpPr txBox="1"/>
          <p:nvPr/>
        </p:nvSpPr>
        <p:spPr>
          <a:xfrm>
            <a:off x="539552" y="5949280"/>
            <a:ext cx="4392488" cy="276999"/>
          </a:xfrm>
          <a:prstGeom prst="rect">
            <a:avLst/>
          </a:prstGeom>
          <a:noFill/>
        </p:spPr>
        <p:txBody>
          <a:bodyPr wrap="square" rtlCol="0">
            <a:spAutoFit/>
          </a:bodyPr>
          <a:lstStyle/>
          <a:p>
            <a:r>
              <a:rPr lang="es-MX" sz="1200" dirty="0" smtClean="0"/>
              <a:t>Fuente: elaboración propia.</a:t>
            </a:r>
            <a:endParaRPr lang="es-MX" sz="120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99176" cy="634082"/>
          </a:xfrm>
        </p:spPr>
        <p:txBody>
          <a:bodyPr/>
          <a:lstStyle/>
          <a:p>
            <a:r>
              <a:rPr lang="es-MX" sz="3200" b="1" dirty="0" smtClean="0">
                <a:solidFill>
                  <a:srgbClr val="0070C0"/>
                </a:solidFill>
                <a:latin typeface="Times Bold Italic" pitchFamily="18" charset="0"/>
              </a:rPr>
              <a:t>CONCLUSIONES (1/2)</a:t>
            </a:r>
          </a:p>
        </p:txBody>
      </p:sp>
      <p:sp>
        <p:nvSpPr>
          <p:cNvPr id="3" name="2 Marcador de contenido"/>
          <p:cNvSpPr>
            <a:spLocks noGrp="1"/>
          </p:cNvSpPr>
          <p:nvPr>
            <p:ph idx="1"/>
          </p:nvPr>
        </p:nvSpPr>
        <p:spPr>
          <a:xfrm>
            <a:off x="467544" y="908720"/>
            <a:ext cx="8229600" cy="5184576"/>
          </a:xfrm>
        </p:spPr>
        <p:txBody>
          <a:bodyPr/>
          <a:lstStyle/>
          <a:p>
            <a:pPr marL="514350" indent="-514350" algn="just">
              <a:buFont typeface="+mj-lt"/>
              <a:buAutoNum type="arabicParenR"/>
            </a:pPr>
            <a:r>
              <a:rPr lang="es-MX" sz="2200" dirty="0" smtClean="0"/>
              <a:t>El análisis se centra en investigar si el ingreso real de los trabajadores por grupos de salario mínimo se determina o no de manera endógena en el modelo. </a:t>
            </a:r>
          </a:p>
          <a:p>
            <a:pPr marL="514350" indent="-514350" algn="just">
              <a:buFont typeface="+mj-lt"/>
              <a:buAutoNum type="arabicParenR"/>
            </a:pPr>
            <a:r>
              <a:rPr lang="es-MX" sz="2200" dirty="0" smtClean="0"/>
              <a:t>En los casos donde los ajustes de la nómina de trabajadores de SM y su ingreso real se consideran como variables dadas (su determinación es exógena al modelo), no hay evidencia suficiente para evaluar los efectos del salario mínimo sobre la rentabilidad de las empresas en México.  </a:t>
            </a:r>
          </a:p>
          <a:p>
            <a:pPr marL="514350" indent="-514350" algn="just">
              <a:buFont typeface="+mj-lt"/>
              <a:buAutoNum type="arabicParenR"/>
            </a:pPr>
            <a:r>
              <a:rPr lang="es-MX" sz="2200" dirty="0" smtClean="0"/>
              <a:t>Es decir, existen otras “características” de la industria más relevantes para explicar el nivel de rentabilidad económica de las empresas. En este caso, la nómina de trabajadores de SM y el ingreso real de los trabajadores de SM no resultan relevantes junto a otras variables (como la PTF y los costos unitarios de la mano de obra) para explicar el nivel de rentabilidad económica de las empresas.</a:t>
            </a:r>
            <a:endParaRPr lang="es-MX" sz="2200"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99176" cy="562074"/>
          </a:xfrm>
        </p:spPr>
        <p:txBody>
          <a:bodyPr/>
          <a:lstStyle/>
          <a:p>
            <a:r>
              <a:rPr lang="es-MX" sz="3200" b="1" dirty="0" smtClean="0">
                <a:solidFill>
                  <a:srgbClr val="0070C0"/>
                </a:solidFill>
                <a:latin typeface="Times Bold Italic" pitchFamily="18" charset="0"/>
              </a:rPr>
              <a:t>CONCLUSIONES (2/2)</a:t>
            </a:r>
          </a:p>
        </p:txBody>
      </p:sp>
      <p:sp>
        <p:nvSpPr>
          <p:cNvPr id="3" name="2 Marcador de contenido"/>
          <p:cNvSpPr>
            <a:spLocks noGrp="1"/>
          </p:cNvSpPr>
          <p:nvPr>
            <p:ph idx="1"/>
          </p:nvPr>
        </p:nvSpPr>
        <p:spPr>
          <a:xfrm>
            <a:off x="467544" y="908720"/>
            <a:ext cx="8229600" cy="5256584"/>
          </a:xfrm>
        </p:spPr>
        <p:txBody>
          <a:bodyPr/>
          <a:lstStyle/>
          <a:p>
            <a:pPr marL="457200" indent="-457200" algn="just">
              <a:buFont typeface="+mj-lt"/>
              <a:buAutoNum type="arabicParenR"/>
            </a:pPr>
            <a:r>
              <a:rPr lang="es-MX" sz="2000" dirty="0" smtClean="0"/>
              <a:t>Pero el INPC y la oferta de trabajo tienen un efecto estadísticamente significativo en la determinación del ingreso real de los trabajadores de SM en México (es decir, su determinación se puede considerar de manera endógena en el modelo).</a:t>
            </a:r>
          </a:p>
          <a:p>
            <a:pPr marL="457200" indent="-457200" algn="just">
              <a:buFont typeface="+mj-lt"/>
              <a:buAutoNum type="arabicParenR"/>
            </a:pPr>
            <a:r>
              <a:rPr lang="es-MX" sz="2000" dirty="0" smtClean="0"/>
              <a:t>En este caso (como resultado de la determinación endógena del ingreso real de los trabajadores de SM), hay evidencia suficiente a favor de un efecto significativo del ingreso real de los trabajadores con hasta tres SM sobre el nivel de rentabilidad económica. </a:t>
            </a:r>
          </a:p>
          <a:p>
            <a:pPr marL="457200" indent="-457200" algn="just">
              <a:buFont typeface="+mj-lt"/>
              <a:buAutoNum type="arabicParenR"/>
            </a:pPr>
            <a:r>
              <a:rPr lang="es-MX" sz="2000" dirty="0" smtClean="0"/>
              <a:t>Pero los costos unitarios de la mano de obra tienen un efecto significativo mucho mayor en la reducción de los niveles de rentabilidad económica que el aumento del ingreso real de los trabajadores de SM. </a:t>
            </a:r>
          </a:p>
          <a:p>
            <a:pPr marL="457200" indent="-457200" algn="just">
              <a:buFont typeface="+mj-lt"/>
              <a:buAutoNum type="arabicParenR"/>
            </a:pPr>
            <a:r>
              <a:rPr lang="es-MX" sz="2000" dirty="0" smtClean="0"/>
              <a:t>Lo importante es considerar el efecto conjunto de las variables del modelo. En este sentido, la rentabilidad económica no puede aumentar de manera indefinida frente a ajustes del ingreso real de los trabajadores formales de SM, si variables como la PTF y el tamaño del sector en función de los puestos de trabajo no presentan una mejora. </a:t>
            </a:r>
          </a:p>
          <a:p>
            <a:pPr marL="457200" indent="-457200" algn="just">
              <a:buFont typeface="+mj-lt"/>
              <a:buAutoNum type="arabicParenR"/>
            </a:pPr>
            <a:endParaRPr lang="es-MX" sz="20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7355160" cy="778098"/>
          </a:xfrm>
        </p:spPr>
        <p:txBody>
          <a:bodyPr/>
          <a:lstStyle/>
          <a:p>
            <a:r>
              <a:rPr lang="es-MX" sz="2200" b="1" dirty="0" smtClean="0">
                <a:solidFill>
                  <a:srgbClr val="0070C0"/>
                </a:solidFill>
                <a:latin typeface="Times Bold Italic" pitchFamily="18" charset="0"/>
              </a:rPr>
              <a:t>MARCO  CONCEPTUAL: SUSTENTABILIDAD DE LAS EMPRESAS</a:t>
            </a:r>
          </a:p>
        </p:txBody>
      </p:sp>
      <p:sp>
        <p:nvSpPr>
          <p:cNvPr id="3" name="2 Marcador de contenido"/>
          <p:cNvSpPr>
            <a:spLocks noGrp="1"/>
          </p:cNvSpPr>
          <p:nvPr>
            <p:ph idx="1"/>
          </p:nvPr>
        </p:nvSpPr>
        <p:spPr>
          <a:xfrm>
            <a:off x="395536" y="1052736"/>
            <a:ext cx="8496944" cy="5040560"/>
          </a:xfrm>
        </p:spPr>
        <p:txBody>
          <a:bodyPr/>
          <a:lstStyle/>
          <a:p>
            <a:pPr marL="457200" indent="-457200">
              <a:spcBef>
                <a:spcPts val="600"/>
              </a:spcBef>
              <a:spcAft>
                <a:spcPts val="600"/>
              </a:spcAft>
              <a:buFont typeface="+mj-lt"/>
              <a:buAutoNum type="arabicPeriod"/>
            </a:pPr>
            <a:r>
              <a:rPr lang="es-MX" sz="2200" dirty="0" smtClean="0"/>
              <a:t>La búsqueda de ganancias representa en última instancia el incentivo básico que dirige el crecimiento de la empresa (</a:t>
            </a:r>
            <a:r>
              <a:rPr lang="es-MX" sz="2200" dirty="0" err="1" smtClean="0"/>
              <a:t>Penrose</a:t>
            </a:r>
            <a:r>
              <a:rPr lang="es-MX" sz="2200" dirty="0" smtClean="0"/>
              <a:t>, 1959; </a:t>
            </a:r>
            <a:r>
              <a:rPr lang="es-MX" sz="2200" dirty="0" err="1" smtClean="0"/>
              <a:t>Pitelis</a:t>
            </a:r>
            <a:r>
              <a:rPr lang="es-MX" sz="2200" dirty="0" smtClean="0"/>
              <a:t>, 2009).</a:t>
            </a:r>
          </a:p>
          <a:p>
            <a:pPr marL="457200" indent="-457200">
              <a:spcBef>
                <a:spcPts val="600"/>
              </a:spcBef>
              <a:spcAft>
                <a:spcPts val="600"/>
              </a:spcAft>
              <a:buFont typeface="+mj-lt"/>
              <a:buAutoNum type="arabicPeriod"/>
            </a:pPr>
            <a:r>
              <a:rPr lang="es-MX" sz="2200" dirty="0" smtClean="0"/>
              <a:t>Las industrias en Estados Unidos que tienden a invertir más en capacitación y formación de capital humano muestran salarios altos y la propensión de salida de las empresas en estas industrias debe ser menor (</a:t>
            </a:r>
            <a:r>
              <a:rPr lang="es-MX" sz="2200" dirty="0" err="1" smtClean="0"/>
              <a:t>Audretsch</a:t>
            </a:r>
            <a:r>
              <a:rPr lang="es-MX" sz="2200" dirty="0" smtClean="0"/>
              <a:t> y </a:t>
            </a:r>
            <a:r>
              <a:rPr lang="es-MX" sz="2200" dirty="0" err="1" smtClean="0"/>
              <a:t>Mahmood</a:t>
            </a:r>
            <a:r>
              <a:rPr lang="es-MX" sz="2200" dirty="0" smtClean="0"/>
              <a:t>, 1995).</a:t>
            </a:r>
          </a:p>
          <a:p>
            <a:pPr marL="457200" indent="-457200">
              <a:spcBef>
                <a:spcPts val="600"/>
              </a:spcBef>
              <a:spcAft>
                <a:spcPts val="600"/>
              </a:spcAft>
              <a:buFont typeface="+mj-lt"/>
              <a:buAutoNum type="arabicPeriod"/>
            </a:pPr>
            <a:r>
              <a:rPr lang="es-MX" sz="2200" dirty="0" smtClean="0"/>
              <a:t>Una empresa grande tiene una mayor probabilidad de supervivencia respecto a una de menor tamaño pero la proporción de negocios sobrevivientes en México disminuye con la edad (INEGI, 2012). </a:t>
            </a:r>
          </a:p>
          <a:p>
            <a:pPr marL="457200" indent="-457200">
              <a:spcBef>
                <a:spcPts val="600"/>
              </a:spcBef>
              <a:spcAft>
                <a:spcPts val="600"/>
              </a:spcAft>
              <a:buFont typeface="+mj-lt"/>
              <a:buAutoNum type="arabicPeriod"/>
            </a:pPr>
            <a:r>
              <a:rPr lang="es-MX" sz="2200" dirty="0" smtClean="0"/>
              <a:t>La evolución del </a:t>
            </a:r>
            <a:r>
              <a:rPr lang="es-MX" sz="2200" b="1" i="1" dirty="0" smtClean="0">
                <a:solidFill>
                  <a:srgbClr val="FF0000"/>
                </a:solidFill>
              </a:rPr>
              <a:t>número de empresas </a:t>
            </a:r>
            <a:r>
              <a:rPr lang="es-MX" sz="2200" dirty="0" smtClean="0"/>
              <a:t>y su sustentabilidad está asociada con la dinámica de despidos, contrataciones y cambio en el nivel de empleo. </a:t>
            </a:r>
          </a:p>
          <a:p>
            <a:pPr marL="457200" indent="-457200">
              <a:spcBef>
                <a:spcPts val="600"/>
              </a:spcBef>
              <a:spcAft>
                <a:spcPts val="600"/>
              </a:spcAft>
              <a:buFont typeface="+mj-lt"/>
              <a:buAutoNum type="arabicPeriod"/>
            </a:pPr>
            <a:endParaRPr lang="es-MX" sz="2200" dirty="0" smtClean="0"/>
          </a:p>
          <a:p>
            <a:pPr marL="457200" indent="-457200">
              <a:spcBef>
                <a:spcPts val="600"/>
              </a:spcBef>
              <a:spcAft>
                <a:spcPts val="600"/>
              </a:spcAft>
              <a:buFont typeface="+mj-lt"/>
              <a:buAutoNum type="arabicPeriod"/>
            </a:pPr>
            <a:endParaRPr lang="es-MX" sz="22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7571184" cy="476672"/>
          </a:xfrm>
        </p:spPr>
        <p:txBody>
          <a:bodyPr/>
          <a:lstStyle/>
          <a:p>
            <a:r>
              <a:rPr lang="es-MX" sz="3000" b="1" dirty="0" smtClean="0">
                <a:solidFill>
                  <a:srgbClr val="0070C0"/>
                </a:solidFill>
                <a:latin typeface="Times Bold Italic" pitchFamily="18" charset="0"/>
              </a:rPr>
              <a:t>MARCO CONCEPTUAL</a:t>
            </a:r>
            <a:endParaRPr lang="es-MX" sz="3000" b="1" dirty="0">
              <a:solidFill>
                <a:srgbClr val="0070C0"/>
              </a:solidFill>
              <a:latin typeface="Times Bold Italic" pitchFamily="18" charset="0"/>
            </a:endParaRPr>
          </a:p>
        </p:txBody>
      </p:sp>
      <p:sp>
        <p:nvSpPr>
          <p:cNvPr id="3" name="2 Marcador de contenido"/>
          <p:cNvSpPr>
            <a:spLocks noGrp="1"/>
          </p:cNvSpPr>
          <p:nvPr>
            <p:ph idx="1"/>
          </p:nvPr>
        </p:nvSpPr>
        <p:spPr>
          <a:xfrm>
            <a:off x="467544" y="1052736"/>
            <a:ext cx="8229600" cy="4680520"/>
          </a:xfrm>
        </p:spPr>
        <p:txBody>
          <a:bodyPr/>
          <a:lstStyle/>
          <a:p>
            <a:pPr marL="457200" indent="-457200">
              <a:spcBef>
                <a:spcPts val="600"/>
              </a:spcBef>
              <a:spcAft>
                <a:spcPts val="600"/>
              </a:spcAft>
              <a:buFont typeface="+mj-lt"/>
              <a:buAutoNum type="arabicPeriod"/>
            </a:pPr>
            <a:r>
              <a:rPr lang="es-MX" sz="2100" dirty="0" smtClean="0"/>
              <a:t>Los establecimientos con una productividad más baja así como los establecimientos pequeños en el sector servicios tienen una probabilidad mayor de cierre prematuro de sus operaciones (Calderón, 2015). </a:t>
            </a:r>
          </a:p>
          <a:p>
            <a:pPr marL="457200" indent="-457200">
              <a:spcBef>
                <a:spcPts val="600"/>
              </a:spcBef>
              <a:spcAft>
                <a:spcPts val="600"/>
              </a:spcAft>
              <a:buFont typeface="+mj-lt"/>
              <a:buAutoNum type="arabicPeriod"/>
            </a:pPr>
            <a:r>
              <a:rPr lang="es-MX" sz="2100" dirty="0" smtClean="0"/>
              <a:t>El crecimiento del empleo, ventas, productividad y ganancias a nivel de la firma son variables inter-relacionadas que explican el crecimiento de las empresas (</a:t>
            </a:r>
            <a:r>
              <a:rPr lang="es-MX" sz="2100" dirty="0" err="1" smtClean="0"/>
              <a:t>Coad</a:t>
            </a:r>
            <a:r>
              <a:rPr lang="es-MX" sz="2100" dirty="0" smtClean="0"/>
              <a:t>, 2010).</a:t>
            </a:r>
          </a:p>
          <a:p>
            <a:pPr marL="457200" indent="-457200">
              <a:spcBef>
                <a:spcPts val="600"/>
              </a:spcBef>
              <a:spcAft>
                <a:spcPts val="600"/>
              </a:spcAft>
              <a:buFont typeface="+mj-lt"/>
              <a:buAutoNum type="arabicPeriod"/>
            </a:pPr>
            <a:r>
              <a:rPr lang="es-MX" sz="2100" b="1" dirty="0" smtClean="0">
                <a:solidFill>
                  <a:srgbClr val="FF0000"/>
                </a:solidFill>
              </a:rPr>
              <a:t>El desempeño de la productividad tiene implicaciones directas sobre el crecimiento y supervivencia de las empresas.</a:t>
            </a:r>
          </a:p>
          <a:p>
            <a:pPr marL="457200" indent="-457200">
              <a:spcBef>
                <a:spcPts val="600"/>
              </a:spcBef>
              <a:spcAft>
                <a:spcPts val="600"/>
              </a:spcAft>
              <a:buFont typeface="+mj-lt"/>
              <a:buAutoNum type="arabicPeriod"/>
            </a:pPr>
            <a:r>
              <a:rPr lang="es-MX" sz="2100" dirty="0" smtClean="0"/>
              <a:t>Si se controla por efectos individuales de los trabajadores, empíricamente se encuentra que las empresas que pagan salarios altos y que son intensivas en uso de capital y habilidades por trabajador son más productivas y tienen mayores ganancias (</a:t>
            </a:r>
            <a:r>
              <a:rPr lang="es-MX" sz="2100" dirty="0" err="1" smtClean="0"/>
              <a:t>Abowd</a:t>
            </a:r>
            <a:r>
              <a:rPr lang="es-MX" sz="2100" dirty="0" smtClean="0"/>
              <a:t> et. al., 1994). </a:t>
            </a:r>
          </a:p>
          <a:p>
            <a:pPr marL="457200" indent="-457200">
              <a:spcBef>
                <a:spcPts val="600"/>
              </a:spcBef>
              <a:spcAft>
                <a:spcPts val="600"/>
              </a:spcAft>
              <a:buFont typeface="+mj-lt"/>
              <a:buAutoNum type="arabicPeriod"/>
            </a:pPr>
            <a:endParaRPr lang="es-MX" sz="2100" dirty="0" smtClean="0"/>
          </a:p>
          <a:p>
            <a:pPr marL="457200" indent="-457200">
              <a:spcBef>
                <a:spcPts val="600"/>
              </a:spcBef>
              <a:spcAft>
                <a:spcPts val="600"/>
              </a:spcAft>
              <a:buFont typeface="+mj-lt"/>
              <a:buAutoNum type="arabicPeriod"/>
            </a:pPr>
            <a:endParaRPr lang="es-MX" sz="21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4624"/>
            <a:ext cx="7571184" cy="490066"/>
          </a:xfrm>
        </p:spPr>
        <p:txBody>
          <a:bodyPr/>
          <a:lstStyle/>
          <a:p>
            <a:r>
              <a:rPr lang="es-MX" sz="3000" b="1" dirty="0" smtClean="0">
                <a:solidFill>
                  <a:srgbClr val="0070C0"/>
                </a:solidFill>
                <a:latin typeface="Times Bold Italic" pitchFamily="18" charset="0"/>
              </a:rPr>
              <a:t>MARCO CONCEPTUAL</a:t>
            </a:r>
            <a:endParaRPr lang="es-MX" sz="3000" dirty="0"/>
          </a:p>
        </p:txBody>
      </p:sp>
      <p:sp>
        <p:nvSpPr>
          <p:cNvPr id="3" name="2 Marcador de contenido"/>
          <p:cNvSpPr>
            <a:spLocks noGrp="1"/>
          </p:cNvSpPr>
          <p:nvPr>
            <p:ph idx="1"/>
          </p:nvPr>
        </p:nvSpPr>
        <p:spPr>
          <a:xfrm>
            <a:off x="467544" y="692696"/>
            <a:ext cx="8280920" cy="5256584"/>
          </a:xfrm>
        </p:spPr>
        <p:txBody>
          <a:bodyPr/>
          <a:lstStyle/>
          <a:p>
            <a:pPr marL="457200" indent="-457200">
              <a:spcBef>
                <a:spcPts val="600"/>
              </a:spcBef>
              <a:spcAft>
                <a:spcPts val="600"/>
              </a:spcAft>
              <a:buFont typeface="+mj-lt"/>
              <a:buAutoNum type="arabicPeriod"/>
            </a:pPr>
            <a:r>
              <a:rPr lang="es-MX" sz="2300" dirty="0" smtClean="0"/>
              <a:t>¿De qué manera las empresas hacen frente a cambios o “absorben” la implementación del </a:t>
            </a:r>
            <a:r>
              <a:rPr lang="es-MX" sz="2300" b="1" i="1" dirty="0" smtClean="0">
                <a:solidFill>
                  <a:srgbClr val="FF0000"/>
                </a:solidFill>
              </a:rPr>
              <a:t>salario mínimo</a:t>
            </a:r>
            <a:r>
              <a:rPr lang="es-MX" sz="2300" dirty="0" smtClean="0"/>
              <a:t>? </a:t>
            </a:r>
          </a:p>
          <a:p>
            <a:pPr marL="457200" indent="-457200">
              <a:spcBef>
                <a:spcPts val="600"/>
              </a:spcBef>
              <a:spcAft>
                <a:spcPts val="600"/>
              </a:spcAft>
              <a:buFont typeface="+mj-lt"/>
              <a:buAutoNum type="arabicPeriod"/>
            </a:pPr>
            <a:r>
              <a:rPr lang="es-MX" sz="2300" dirty="0" smtClean="0"/>
              <a:t>¿Cómo afecta este cambio los beneficios (o ganancias) del productor si el nivel de empleo permanece sin cambios? (</a:t>
            </a:r>
            <a:r>
              <a:rPr lang="es-MX" sz="2300" dirty="0" err="1" smtClean="0"/>
              <a:t>Draca</a:t>
            </a:r>
            <a:r>
              <a:rPr lang="es-MX" sz="2300" dirty="0" smtClean="0"/>
              <a:t> et al., 2006).</a:t>
            </a:r>
          </a:p>
          <a:p>
            <a:pPr marL="457200" indent="-457200">
              <a:spcBef>
                <a:spcPts val="600"/>
              </a:spcBef>
              <a:spcAft>
                <a:spcPts val="600"/>
              </a:spcAft>
              <a:buFont typeface="+mj-lt"/>
              <a:buAutoNum type="arabicPeriod"/>
            </a:pPr>
            <a:r>
              <a:rPr lang="es-MX" sz="2300" dirty="0" smtClean="0"/>
              <a:t>Un ajuste del salario ejerce una presión sobre los </a:t>
            </a:r>
            <a:r>
              <a:rPr lang="es-MX" sz="2300" b="1" i="1" dirty="0" smtClean="0">
                <a:solidFill>
                  <a:srgbClr val="FF0000"/>
                </a:solidFill>
              </a:rPr>
              <a:t>costos de producción de la firma </a:t>
            </a:r>
            <a:r>
              <a:rPr lang="es-MX" sz="2300" dirty="0" smtClean="0"/>
              <a:t>pero a su vez atrae a los trabajadores con mejores destrezas, lo que contribuye al fortalecimiento de la </a:t>
            </a:r>
            <a:r>
              <a:rPr lang="es-MX" sz="2300" b="1" i="1" dirty="0" smtClean="0">
                <a:solidFill>
                  <a:srgbClr val="FF0000"/>
                </a:solidFill>
              </a:rPr>
              <a:t>productividad </a:t>
            </a:r>
            <a:r>
              <a:rPr lang="es-MX" sz="2300" dirty="0" smtClean="0"/>
              <a:t>y la función de ganancias de la empresa.</a:t>
            </a:r>
          </a:p>
          <a:p>
            <a:pPr marL="457200" indent="-457200">
              <a:spcBef>
                <a:spcPts val="600"/>
              </a:spcBef>
              <a:spcAft>
                <a:spcPts val="600"/>
              </a:spcAft>
              <a:buFont typeface="+mj-lt"/>
              <a:buAutoNum type="arabicPeriod"/>
            </a:pPr>
            <a:r>
              <a:rPr lang="es-MX" sz="2300" dirty="0" smtClean="0"/>
              <a:t>El salario (mínimo) como parte de los costos de producción de las empresas se sustenta en los siguientes tres modelos teóricos:</a:t>
            </a:r>
          </a:p>
          <a:p>
            <a:pPr marL="857250" lvl="1" indent="-457200">
              <a:spcBef>
                <a:spcPts val="0"/>
              </a:spcBef>
              <a:spcAft>
                <a:spcPts val="0"/>
              </a:spcAft>
              <a:buFont typeface="+mj-lt"/>
              <a:buAutoNum type="arabicPeriod"/>
            </a:pPr>
            <a:r>
              <a:rPr lang="es-MX" sz="1900" dirty="0" err="1" smtClean="0"/>
              <a:t>Saez</a:t>
            </a:r>
            <a:r>
              <a:rPr lang="es-MX" sz="1900" dirty="0" smtClean="0"/>
              <a:t> y Lee (2012)</a:t>
            </a:r>
          </a:p>
          <a:p>
            <a:pPr marL="857250" lvl="1" indent="-457200">
              <a:spcBef>
                <a:spcPts val="0"/>
              </a:spcBef>
              <a:spcAft>
                <a:spcPts val="0"/>
              </a:spcAft>
              <a:buFont typeface="+mj-lt"/>
              <a:buAutoNum type="arabicPeriod"/>
            </a:pPr>
            <a:r>
              <a:rPr lang="es-MX" sz="1900" dirty="0" err="1" smtClean="0"/>
              <a:t>Grenier</a:t>
            </a:r>
            <a:r>
              <a:rPr lang="es-MX" sz="1900" dirty="0" smtClean="0"/>
              <a:t> (1982)</a:t>
            </a:r>
          </a:p>
          <a:p>
            <a:pPr marL="857250" lvl="1" indent="-457200">
              <a:spcBef>
                <a:spcPts val="0"/>
              </a:spcBef>
              <a:spcAft>
                <a:spcPts val="0"/>
              </a:spcAft>
              <a:buFont typeface="+mj-lt"/>
              <a:buAutoNum type="arabicPeriod"/>
            </a:pPr>
            <a:r>
              <a:rPr lang="es-MX" sz="1900" dirty="0" err="1" smtClean="0"/>
              <a:t>Weiss</a:t>
            </a:r>
            <a:r>
              <a:rPr lang="es-MX" sz="1900" dirty="0" smtClean="0"/>
              <a:t> (1980)</a:t>
            </a:r>
          </a:p>
          <a:p>
            <a:pPr marL="857250" lvl="1" indent="-457200">
              <a:spcBef>
                <a:spcPts val="600"/>
              </a:spcBef>
              <a:spcAft>
                <a:spcPts val="600"/>
              </a:spcAft>
              <a:buFont typeface="+mj-lt"/>
              <a:buAutoNum type="arabicPeriod"/>
            </a:pPr>
            <a:endParaRPr lang="es-MX" sz="1900" dirty="0" smtClean="0"/>
          </a:p>
          <a:p>
            <a:pPr>
              <a:spcBef>
                <a:spcPts val="600"/>
              </a:spcBef>
              <a:spcAft>
                <a:spcPts val="600"/>
              </a:spcAft>
            </a:pPr>
            <a:endParaRPr lang="es-MX" sz="2300" dirty="0" smtClean="0"/>
          </a:p>
          <a:p>
            <a:pPr lvl="1">
              <a:spcBef>
                <a:spcPts val="600"/>
              </a:spcBef>
              <a:spcAft>
                <a:spcPts val="600"/>
              </a:spcAft>
            </a:pPr>
            <a:endParaRPr lang="es-MX" sz="23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7571184" cy="634082"/>
          </a:xfrm>
        </p:spPr>
        <p:txBody>
          <a:bodyPr/>
          <a:lstStyle/>
          <a:p>
            <a:r>
              <a:rPr lang="es-MX" sz="3400" b="1" dirty="0" smtClean="0">
                <a:solidFill>
                  <a:srgbClr val="0070C0"/>
                </a:solidFill>
                <a:latin typeface="Times Bold Italic" pitchFamily="18" charset="0"/>
              </a:rPr>
              <a:t>METODOLOGÍA</a:t>
            </a:r>
          </a:p>
        </p:txBody>
      </p:sp>
      <p:sp>
        <p:nvSpPr>
          <p:cNvPr id="3" name="2 Marcador de contenido"/>
          <p:cNvSpPr>
            <a:spLocks noGrp="1"/>
          </p:cNvSpPr>
          <p:nvPr>
            <p:ph idx="1"/>
          </p:nvPr>
        </p:nvSpPr>
        <p:spPr>
          <a:xfrm>
            <a:off x="467544" y="764704"/>
            <a:ext cx="8280920" cy="5328592"/>
          </a:xfrm>
        </p:spPr>
        <p:txBody>
          <a:bodyPr/>
          <a:lstStyle/>
          <a:p>
            <a:r>
              <a:rPr lang="es-MX" sz="3000" dirty="0" smtClean="0"/>
              <a:t>El análisis corresponde a un panel de datos y la unidad básica de análisis es la industria: datos sectorizados a nivel de </a:t>
            </a:r>
            <a:r>
              <a:rPr lang="es-MX" sz="3000" b="1" i="1" dirty="0" smtClean="0">
                <a:solidFill>
                  <a:srgbClr val="FF0000"/>
                </a:solidFill>
              </a:rPr>
              <a:t>subsector a tres dígitos</a:t>
            </a:r>
            <a:r>
              <a:rPr lang="es-MX" sz="3000" dirty="0" smtClean="0"/>
              <a:t> del SCIAN.</a:t>
            </a:r>
          </a:p>
          <a:p>
            <a:r>
              <a:rPr lang="es-MX" sz="3000" dirty="0" smtClean="0"/>
              <a:t>Se construyeron indicadores anuales de cada subsector entre 2007 y 2013. </a:t>
            </a:r>
          </a:p>
          <a:p>
            <a:r>
              <a:rPr lang="es-MX" sz="3000" dirty="0" smtClean="0"/>
              <a:t>La evaluación empírica consiste en un modelo de panel de datos y considera:</a:t>
            </a:r>
          </a:p>
          <a:p>
            <a:pPr lvl="1"/>
            <a:r>
              <a:rPr lang="es-MX" sz="2600" dirty="0" smtClean="0"/>
              <a:t>Efectos fijos</a:t>
            </a:r>
          </a:p>
          <a:p>
            <a:pPr lvl="1"/>
            <a:r>
              <a:rPr lang="es-MX" sz="2600" dirty="0" smtClean="0"/>
              <a:t>Efectos aleatorios</a:t>
            </a:r>
          </a:p>
          <a:p>
            <a:pPr lvl="1"/>
            <a:r>
              <a:rPr lang="es-MX" sz="2600" dirty="0" smtClean="0"/>
              <a:t>Sistema de ecuaciones con variables instrumentales</a:t>
            </a:r>
          </a:p>
          <a:p>
            <a:endParaRPr lang="es-MX" sz="30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7715200" cy="706090"/>
          </a:xfrm>
        </p:spPr>
        <p:txBody>
          <a:bodyPr/>
          <a:lstStyle/>
          <a:p>
            <a:r>
              <a:rPr lang="es-MX" sz="2800" b="1" dirty="0" smtClean="0">
                <a:solidFill>
                  <a:srgbClr val="0070C0"/>
                </a:solidFill>
                <a:latin typeface="Times Bold Italic" pitchFamily="18" charset="0"/>
              </a:rPr>
              <a:t>FUENTES DE INFORMACIÓN Y ACRÓNIMOS</a:t>
            </a:r>
          </a:p>
        </p:txBody>
      </p:sp>
      <p:sp>
        <p:nvSpPr>
          <p:cNvPr id="3" name="2 Marcador de contenido"/>
          <p:cNvSpPr>
            <a:spLocks noGrp="1"/>
          </p:cNvSpPr>
          <p:nvPr>
            <p:ph idx="1"/>
          </p:nvPr>
        </p:nvSpPr>
        <p:spPr>
          <a:xfrm>
            <a:off x="467544" y="980728"/>
            <a:ext cx="8229600" cy="5040560"/>
          </a:xfrm>
        </p:spPr>
        <p:txBody>
          <a:bodyPr/>
          <a:lstStyle/>
          <a:p>
            <a:pPr marL="514350" indent="-514350">
              <a:buFont typeface="+mj-lt"/>
              <a:buAutoNum type="arabicPeriod"/>
            </a:pPr>
            <a:r>
              <a:rPr lang="es-MX" sz="3000" dirty="0" smtClean="0"/>
              <a:t>Encuesta Nacional de Ocupación y Empleo </a:t>
            </a:r>
            <a:r>
              <a:rPr lang="es-MX" sz="3000" b="1" dirty="0" smtClean="0">
                <a:solidFill>
                  <a:srgbClr val="FF0000"/>
                </a:solidFill>
              </a:rPr>
              <a:t>(ENOE).</a:t>
            </a:r>
          </a:p>
          <a:p>
            <a:pPr marL="514350" indent="-514350">
              <a:buFont typeface="+mj-lt"/>
              <a:buAutoNum type="arabicPeriod"/>
            </a:pPr>
            <a:r>
              <a:rPr lang="es-MX" sz="3000" dirty="0" smtClean="0"/>
              <a:t>Sistema de Cuentas Nacionales de México </a:t>
            </a:r>
            <a:r>
              <a:rPr lang="es-MX" sz="3000" b="1" dirty="0" smtClean="0">
                <a:solidFill>
                  <a:srgbClr val="FF0000"/>
                </a:solidFill>
              </a:rPr>
              <a:t>(SCNM).</a:t>
            </a:r>
          </a:p>
          <a:p>
            <a:pPr marL="914400" lvl="1" indent="-514350">
              <a:buNone/>
            </a:pPr>
            <a:r>
              <a:rPr lang="es-MX" sz="2600" b="1" dirty="0" smtClean="0"/>
              <a:t>ACRÓNIMOS:</a:t>
            </a:r>
          </a:p>
          <a:p>
            <a:pPr marL="514350" indent="-514350">
              <a:buFont typeface="+mj-lt"/>
              <a:buAutoNum type="arabicPeriod"/>
            </a:pPr>
            <a:r>
              <a:rPr lang="es-MX" sz="3000" dirty="0" smtClean="0"/>
              <a:t>Tarifa de la Ley de los Impuestos Generales de Importación y de Exportación </a:t>
            </a:r>
            <a:r>
              <a:rPr lang="es-MX" sz="3000" b="1" dirty="0" smtClean="0">
                <a:solidFill>
                  <a:srgbClr val="FF0000"/>
                </a:solidFill>
              </a:rPr>
              <a:t>(TIGIE).</a:t>
            </a:r>
          </a:p>
          <a:p>
            <a:pPr marL="514350" indent="-514350">
              <a:buFont typeface="+mj-lt"/>
              <a:buAutoNum type="arabicPeriod"/>
            </a:pPr>
            <a:r>
              <a:rPr lang="es-MX" sz="3000" dirty="0" smtClean="0"/>
              <a:t>Sistema de Clasificación Industrial de América del Norte a tres dígitos </a:t>
            </a:r>
            <a:r>
              <a:rPr lang="es-MX" sz="3000" b="1" dirty="0" smtClean="0">
                <a:solidFill>
                  <a:srgbClr val="FF0000"/>
                </a:solidFill>
              </a:rPr>
              <a:t>(SCIAN-3D).</a:t>
            </a:r>
          </a:p>
          <a:p>
            <a:pPr marL="514350" indent="-514350">
              <a:buFont typeface="+mj-lt"/>
              <a:buAutoNum type="arabicPeriod"/>
            </a:pPr>
            <a:r>
              <a:rPr lang="es-MX" sz="3000" dirty="0" smtClean="0"/>
              <a:t>Salario Mínimo </a:t>
            </a:r>
            <a:r>
              <a:rPr lang="es-MX" sz="3000" b="1" dirty="0" smtClean="0">
                <a:solidFill>
                  <a:srgbClr val="FF0000"/>
                </a:solidFill>
              </a:rPr>
              <a:t>(SM).</a:t>
            </a:r>
          </a:p>
          <a:p>
            <a:pPr marL="514350" indent="-514350">
              <a:buFont typeface="+mj-lt"/>
              <a:buAutoNum type="arabicPeriod"/>
            </a:pPr>
            <a:endParaRPr lang="es-MX" sz="30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88640"/>
            <a:ext cx="8100392" cy="432048"/>
          </a:xfrm>
        </p:spPr>
        <p:txBody>
          <a:bodyPr/>
          <a:lstStyle/>
          <a:p>
            <a:r>
              <a:rPr lang="es-MX" sz="2400" b="1" dirty="0" smtClean="0">
                <a:solidFill>
                  <a:srgbClr val="0070C0"/>
                </a:solidFill>
                <a:latin typeface="Times Bold Italic" pitchFamily="18" charset="0"/>
              </a:rPr>
              <a:t>CATORCE INDICADORES CON PERIODICIDAD ANUAL</a:t>
            </a:r>
            <a:endParaRPr lang="es-MX" sz="2400" dirty="0"/>
          </a:p>
        </p:txBody>
      </p:sp>
      <p:sp>
        <p:nvSpPr>
          <p:cNvPr id="3" name="2 Marcador de contenido"/>
          <p:cNvSpPr>
            <a:spLocks noGrp="1"/>
          </p:cNvSpPr>
          <p:nvPr>
            <p:ph idx="1"/>
          </p:nvPr>
        </p:nvSpPr>
        <p:spPr>
          <a:xfrm>
            <a:off x="539552" y="692696"/>
            <a:ext cx="8229600" cy="5472608"/>
          </a:xfrm>
        </p:spPr>
        <p:txBody>
          <a:bodyPr/>
          <a:lstStyle/>
          <a:p>
            <a:pPr marL="514350" indent="-514350">
              <a:buFont typeface="+mj-lt"/>
              <a:buAutoNum type="arabicParenR"/>
            </a:pPr>
            <a:r>
              <a:rPr lang="es-MX" sz="1700" b="1" dirty="0" smtClean="0">
                <a:solidFill>
                  <a:srgbClr val="FF0000"/>
                </a:solidFill>
              </a:rPr>
              <a:t>Índice de la rentabilidad real.</a:t>
            </a:r>
          </a:p>
          <a:p>
            <a:pPr marL="514350" indent="-514350">
              <a:buFont typeface="+mj-lt"/>
              <a:buAutoNum type="arabicParenR"/>
            </a:pPr>
            <a:r>
              <a:rPr lang="es-MX" sz="1700" dirty="0" smtClean="0"/>
              <a:t>Índice del costo unitario de la mano de obra.</a:t>
            </a:r>
          </a:p>
          <a:p>
            <a:pPr marL="514350" indent="-514350">
              <a:buFont typeface="+mj-lt"/>
              <a:buAutoNum type="arabicParenR"/>
            </a:pPr>
            <a:r>
              <a:rPr lang="es-MX" sz="1700" dirty="0" smtClean="0"/>
              <a:t>Índice de las remuneraciones medias reales.</a:t>
            </a:r>
          </a:p>
          <a:p>
            <a:pPr marL="514350" indent="-514350">
              <a:buFont typeface="+mj-lt"/>
              <a:buAutoNum type="arabicParenR"/>
            </a:pPr>
            <a:r>
              <a:rPr lang="es-MX" sz="1700" dirty="0" smtClean="0"/>
              <a:t>Índice de la productividad laboral real.</a:t>
            </a:r>
          </a:p>
          <a:p>
            <a:pPr marL="514350" indent="-514350">
              <a:buFont typeface="+mj-lt"/>
              <a:buAutoNum type="arabicParenR"/>
            </a:pPr>
            <a:r>
              <a:rPr lang="es-MX" sz="1700" dirty="0" smtClean="0"/>
              <a:t>Tasa de crecimiento anual real de la productividad total de los factores – PTF – (%).</a:t>
            </a:r>
          </a:p>
          <a:p>
            <a:pPr marL="514350" indent="-514350">
              <a:buFont typeface="+mj-lt"/>
              <a:buAutoNum type="arabicParenR"/>
            </a:pPr>
            <a:r>
              <a:rPr lang="es-MX" sz="1700" dirty="0" smtClean="0"/>
              <a:t>Contribución del subsector SCIAN-3D en el PIB de la economía (%).</a:t>
            </a:r>
          </a:p>
          <a:p>
            <a:pPr marL="514350" indent="-514350">
              <a:buFont typeface="+mj-lt"/>
              <a:buAutoNum type="arabicParenR"/>
            </a:pPr>
            <a:r>
              <a:rPr lang="es-MX" sz="1700" dirty="0" smtClean="0"/>
              <a:t>Índice de horas trabajadas según nivel de escolaridad (baja, media y alta).</a:t>
            </a:r>
          </a:p>
          <a:p>
            <a:pPr marL="514350" indent="-514350">
              <a:buFont typeface="+mj-lt"/>
              <a:buAutoNum type="arabicParenR"/>
            </a:pPr>
            <a:r>
              <a:rPr lang="es-MX" sz="1700" dirty="0" smtClean="0"/>
              <a:t>Índice de los puestos de trabajo ocupados remunerados, dependientes de la razón social.</a:t>
            </a:r>
          </a:p>
          <a:p>
            <a:pPr marL="514350" indent="-514350">
              <a:buFont typeface="+mj-lt"/>
              <a:buAutoNum type="arabicParenR"/>
            </a:pPr>
            <a:r>
              <a:rPr lang="es-MX" sz="1700" dirty="0" smtClean="0"/>
              <a:t>(*) Intensidad de capital por puestos de trabajo ocupados remunerados dependientes de la razón social (pesos reales por puestos de trabajo).</a:t>
            </a:r>
          </a:p>
          <a:p>
            <a:pPr marL="514350" indent="-514350">
              <a:buFont typeface="+mj-lt"/>
              <a:buAutoNum type="arabicParenR"/>
            </a:pPr>
            <a:r>
              <a:rPr lang="es-MX" sz="1700" dirty="0" smtClean="0"/>
              <a:t>Índice nacional de precios al consumidor real (INPC).</a:t>
            </a:r>
          </a:p>
          <a:p>
            <a:pPr marL="514350" indent="-514350">
              <a:buFont typeface="+mj-lt"/>
              <a:buAutoNum type="arabicParenR"/>
            </a:pPr>
            <a:r>
              <a:rPr lang="es-MX" sz="1700" dirty="0" smtClean="0"/>
              <a:t>Tipo de cabio real (pesos por dólar)</a:t>
            </a:r>
          </a:p>
          <a:p>
            <a:pPr marL="514350" indent="-514350">
              <a:buFont typeface="+mj-lt"/>
              <a:buAutoNum type="arabicParenR"/>
            </a:pPr>
            <a:r>
              <a:rPr lang="es-MX" sz="1700" dirty="0" smtClean="0"/>
              <a:t>(*) Tasa de interés real a 28 días (TIIE), %.</a:t>
            </a:r>
          </a:p>
          <a:p>
            <a:pPr marL="514350" indent="-514350">
              <a:buFont typeface="+mj-lt"/>
              <a:buAutoNum type="arabicParenR"/>
            </a:pPr>
            <a:r>
              <a:rPr lang="es-MX" sz="1700" b="1" dirty="0" smtClean="0">
                <a:solidFill>
                  <a:srgbClr val="FF0000"/>
                </a:solidFill>
              </a:rPr>
              <a:t>Índice de la nómina del salario mínimo real anual según rangos acumulados de SM y condición de formalidad del trabajador.</a:t>
            </a:r>
          </a:p>
          <a:p>
            <a:pPr marL="514350" indent="-514350">
              <a:buFont typeface="+mj-lt"/>
              <a:buAutoNum type="arabicParenR"/>
            </a:pPr>
            <a:r>
              <a:rPr lang="es-MX" sz="1700" b="1" dirty="0" smtClean="0">
                <a:solidFill>
                  <a:srgbClr val="FF0000"/>
                </a:solidFill>
              </a:rPr>
              <a:t>Índice del ingreso real anual de los trabajadores según rangos acumulados de SM y condición de formalidad del trabajador. </a:t>
            </a:r>
          </a:p>
          <a:p>
            <a:pPr marL="514350" indent="-514350">
              <a:buFont typeface="+mj-lt"/>
              <a:buAutoNum type="arabicParenR"/>
            </a:pPr>
            <a:endParaRPr lang="es-MX" sz="1700" dirty="0" smtClean="0"/>
          </a:p>
          <a:p>
            <a:pPr marL="514350" indent="-514350">
              <a:buFont typeface="+mj-lt"/>
              <a:buAutoNum type="arabicParenR"/>
            </a:pPr>
            <a:endParaRPr lang="es-MX" sz="1700" dirty="0" smtClean="0"/>
          </a:p>
          <a:p>
            <a:pPr marL="514350" indent="-514350">
              <a:buFont typeface="+mj-lt"/>
              <a:buAutoNum type="arabicParenR"/>
            </a:pPr>
            <a:endParaRPr lang="es-MX" sz="1700" dirty="0"/>
          </a:p>
        </p:txBody>
      </p:sp>
      <p:cxnSp>
        <p:nvCxnSpPr>
          <p:cNvPr id="10" name="9 Conector recto"/>
          <p:cNvCxnSpPr/>
          <p:nvPr/>
        </p:nvCxnSpPr>
        <p:spPr bwMode="auto">
          <a:xfrm flipV="1">
            <a:off x="251520" y="908720"/>
            <a:ext cx="0" cy="4536504"/>
          </a:xfrm>
          <a:prstGeom prst="line">
            <a:avLst/>
          </a:prstGeom>
          <a:solidFill>
            <a:schemeClr val="accent1"/>
          </a:solidFill>
          <a:ln w="38100" cap="flat" cmpd="sng" algn="ctr">
            <a:solidFill>
              <a:srgbClr val="FF0000"/>
            </a:solidFill>
            <a:prstDash val="solid"/>
            <a:round/>
            <a:headEnd type="none" w="med" len="med"/>
            <a:tailEnd type="none" w="med" len="med"/>
          </a:ln>
          <a:effectLst/>
        </p:spPr>
      </p:cxnSp>
      <p:cxnSp>
        <p:nvCxnSpPr>
          <p:cNvPr id="12" name="11 Conector recto de flecha"/>
          <p:cNvCxnSpPr/>
          <p:nvPr/>
        </p:nvCxnSpPr>
        <p:spPr bwMode="auto">
          <a:xfrm>
            <a:off x="251520" y="908720"/>
            <a:ext cx="288032" cy="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19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19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5512</TotalTime>
  <Words>2665</Words>
  <Application>Microsoft Office PowerPoint</Application>
  <PresentationFormat>Presentación en pantalla (4:3)</PresentationFormat>
  <Paragraphs>328</Paragraphs>
  <Slides>32</Slides>
  <Notes>5</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32</vt:i4>
      </vt:variant>
    </vt:vector>
  </HeadingPairs>
  <TitlesOfParts>
    <vt:vector size="41" baseType="lpstr">
      <vt:lpstr>ＭＳ Ｐゴシック</vt:lpstr>
      <vt:lpstr>Arial</vt:lpstr>
      <vt:lpstr>Calibri</vt:lpstr>
      <vt:lpstr>Georgia</vt:lpstr>
      <vt:lpstr>Tahoma</vt:lpstr>
      <vt:lpstr>Times Bold Italic</vt:lpstr>
      <vt:lpstr>Times New Roman</vt:lpstr>
      <vt:lpstr>Diseño predeterminado</vt:lpstr>
      <vt:lpstr>Ecuación</vt:lpstr>
      <vt:lpstr>“Salario Mínimo y Sustentabilidad de las Empresas en México”</vt:lpstr>
      <vt:lpstr>INTRODUCCIÓN</vt:lpstr>
      <vt:lpstr>Paradigma Industria – Comportamiento – Desempeño y Sustentabilidad de las Empresas</vt:lpstr>
      <vt:lpstr>MARCO  CONCEPTUAL: SUSTENTABILIDAD DE LAS EMPRESAS</vt:lpstr>
      <vt:lpstr>MARCO CONCEPTUAL</vt:lpstr>
      <vt:lpstr>MARCO CONCEPTUAL</vt:lpstr>
      <vt:lpstr>METODOLOGÍA</vt:lpstr>
      <vt:lpstr>FUENTES DE INFORMACIÓN Y ACRÓNIMOS</vt:lpstr>
      <vt:lpstr>CATORCE INDICADORES CON PERIODICIDAD ANUAL</vt:lpstr>
      <vt:lpstr>RESUMEN DE ESTADÍSTICAS</vt:lpstr>
      <vt:lpstr>EVOLUCIÓN DEL SALARIO MÍNIMO GENERAL EN MÉXICO (PESOS POR DÍA)</vt:lpstr>
      <vt:lpstr>TASA DE CRECIMIENTO REAL ANUAL DEL SALARIO MÍNIMO GENERAL EN MÉXICO (%)</vt:lpstr>
      <vt:lpstr>Presentación de PowerPoint</vt:lpstr>
      <vt:lpstr>PARTICIPACIÓN DE TRABAJADORES ASALARIADOS CON HASTA 3 SM EN EL TOTAL DE TRABAJADORES SEGÚN SUBSECTOR SCIAN 3-D, MÉXICO, 2013 4Q </vt:lpstr>
      <vt:lpstr>CASOS CONSIDERADOS EN EL ANÁLISIS</vt:lpstr>
      <vt:lpstr>CÁLCULO DE LA NÓMINA DE TRABAJADORES SEGÚN RANGOS DE SM</vt:lpstr>
      <vt:lpstr>MODELO 1 – CON BASE EN LA DISTRIBUCIÓN DE LA MASA SALARIAL  (TRABAJADORES)</vt:lpstr>
      <vt:lpstr>RESULTADOS DE LA PRUEBA DE HAUSMAN DEL MODELO 1</vt:lpstr>
      <vt:lpstr>Presentación de PowerPoint</vt:lpstr>
      <vt:lpstr>MODELO 2 – SOLO SE CONSIDERAN LAS REMUNERACIONES MEDIAS Y PRODUCTIVIDAD LABORAL</vt:lpstr>
      <vt:lpstr>COEFICIENTES ESTIMADOS CON EFECTOS FIJOS DE LA ECUACIÓN (3)</vt:lpstr>
      <vt:lpstr>MODELO 3: ¿CÓMO AFECTA EL INGRESO ANUAL DE LOS TRABAJADORES QUE GANAN HASTA 3 SM LA RENTABILIDAD ECONÓMICA DE LAS EMPRESAS? </vt:lpstr>
      <vt:lpstr>Coeficientes estimados con efectos fijos y aleatorios de las ecuaciones (4) y (5)</vt:lpstr>
      <vt:lpstr>MODELO 4: HECHOS ESTILIZADOS</vt:lpstr>
      <vt:lpstr>RESULTADOS DEL MODELO 4: COEFICIENTES ESTIMADOS CON VARIABLES INSTRUMENTALES DE LAS ECUACIONES (1’) y (2’)</vt:lpstr>
      <vt:lpstr>AGRUPACIÓN DE ACTIVIDADES ECONÓMICAS MEDIANTE VARIABLES DUMMY</vt:lpstr>
      <vt:lpstr>“LÍNEA” DE REGRESIÓN ESTIMADA</vt:lpstr>
      <vt:lpstr>PTF (%), índice real del costo unitario de la mano de obra, de los puestos de trabajo ocupados remunerados y del salario mínimo general,   México, 2007-2015 (Base DIC 2008=100) </vt:lpstr>
      <vt:lpstr>Estimación de la rentabilidad económica con base en los coeficientes de la “línea” de regresión estimada en (1’’)</vt:lpstr>
      <vt:lpstr>Niveles de ingreso real de los trabajadores con hasta tres SM y rentabilidad económica para diferentes ajustes del salario mínimo general real, México</vt:lpstr>
      <vt:lpstr>CONCLUSIONES (1/2)</vt:lpstr>
      <vt:lpstr>CONCLUSIONES (2/2)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Yayo Castillo</dc:creator>
  <cp:lastModifiedBy>Basilio Gonzalez Nuñez</cp:lastModifiedBy>
  <cp:revision>154</cp:revision>
  <dcterms:created xsi:type="dcterms:W3CDTF">2015-08-17T19:07:34Z</dcterms:created>
  <dcterms:modified xsi:type="dcterms:W3CDTF">2016-03-08T20:39:11Z</dcterms:modified>
</cp:coreProperties>
</file>